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75" r:id="rId23"/>
  </p:sldIdLst>
  <p:sldSz cx="12192000" cy="6858000"/>
  <p:notesSz cx="7772400" cy="10058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4239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MX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MX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MX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MX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-16200"/>
            <a:ext cx="12191400" cy="685728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930960" y="1575000"/>
            <a:ext cx="10329480" cy="52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MX" sz="2400" b="1" strike="noStrike" spc="-1">
                <a:solidFill>
                  <a:srgbClr val="FFFFFF"/>
                </a:solidFill>
                <a:latin typeface="Calibri"/>
                <a:ea typeface="DejaVu Sans"/>
              </a:rPr>
              <a:t>DIVISIÓN DE ING. EN SISTEMAS COMPUTACIONALES</a:t>
            </a:r>
            <a:endParaRPr lang="es-MX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MX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MX" sz="2400" b="1" strike="noStrike" spc="-1">
                <a:solidFill>
                  <a:srgbClr val="FFFFFF"/>
                </a:solidFill>
                <a:latin typeface="Calibri"/>
                <a:ea typeface="DejaVu Sans"/>
              </a:rPr>
              <a:t>GRAFICACIÓN</a:t>
            </a:r>
            <a:endParaRPr lang="es-MX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MX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MX" sz="2400" b="1" strike="noStrike" spc="-1">
                <a:solidFill>
                  <a:srgbClr val="FFFFFF"/>
                </a:solidFill>
                <a:latin typeface="Calibri"/>
                <a:ea typeface="DejaVu Sans"/>
              </a:rPr>
              <a:t>DOCENTE</a:t>
            </a:r>
            <a:endParaRPr lang="es-MX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MX" sz="2400" b="1" strike="noStrike" spc="-1">
                <a:solidFill>
                  <a:srgbClr val="FFFFFF"/>
                </a:solidFill>
                <a:latin typeface="Calibri"/>
                <a:ea typeface="DejaVu Sans"/>
              </a:rPr>
              <a:t>HORACIO ROSALES</a:t>
            </a:r>
            <a:endParaRPr lang="es-MX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MX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MX" sz="2400" b="1" strike="noStrike" spc="-1">
                <a:solidFill>
                  <a:srgbClr val="FFFFFF"/>
                </a:solidFill>
                <a:latin typeface="Calibri"/>
                <a:ea typeface="DejaVu Sans"/>
              </a:rPr>
              <a:t>EQUIPO 5  </a:t>
            </a:r>
            <a:endParaRPr lang="es-MX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MX" sz="2000" b="1" strike="noStrike" spc="-1">
                <a:solidFill>
                  <a:srgbClr val="FFFFFF"/>
                </a:solidFill>
                <a:latin typeface="Calibri"/>
                <a:ea typeface="DejaVu Sans"/>
              </a:rPr>
              <a:t>BECERRA HERNÁNDEZ JESSICA LILIAN</a:t>
            </a:r>
            <a:endParaRPr lang="es-MX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MX" sz="2000" b="1" strike="noStrike" spc="-1">
                <a:solidFill>
                  <a:srgbClr val="FFFFFF"/>
                </a:solidFill>
                <a:latin typeface="Calibri"/>
                <a:ea typeface="DejaVu Sans"/>
              </a:rPr>
              <a:t>OSORNIO ARCE ORALIA VIANEY</a:t>
            </a:r>
            <a:endParaRPr lang="es-MX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MX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MX" sz="2800" b="1" strike="noStrike" spc="-1">
                <a:solidFill>
                  <a:srgbClr val="FFFFFF"/>
                </a:solidFill>
                <a:latin typeface="Calibri"/>
                <a:ea typeface="DejaVu Sans"/>
              </a:rPr>
              <a:t>FRACTALES</a:t>
            </a:r>
            <a:endParaRPr lang="es-MX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MX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MX" sz="2800" b="0" strike="noStrike" spc="-1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1448640" y="16200"/>
            <a:ext cx="9584640" cy="193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Calibri Light"/>
                <a:ea typeface="DejaVu Sans"/>
              </a:rPr>
              <a:t>TECNOLÓGICO DE ESTUDIOS SUPERIORES DE JILOTEPEC</a:t>
            </a:r>
            <a:endParaRPr lang="es-MX" sz="3600" b="0" strike="noStrike" spc="-1">
              <a:latin typeface="Arial"/>
            </a:endParaRPr>
          </a:p>
        </p:txBody>
      </p:sp>
      <p:pic>
        <p:nvPicPr>
          <p:cNvPr id="155" name="Imagen 1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01560" y="182160"/>
            <a:ext cx="1175400" cy="1149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1153080" y="159840"/>
            <a:ext cx="1032264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MX" sz="5400" b="1" strike="noStrike" spc="-1">
                <a:solidFill>
                  <a:srgbClr val="002060"/>
                </a:solidFill>
                <a:latin typeface="Calibri Light"/>
                <a:ea typeface="DejaVu Sans"/>
              </a:rPr>
              <a:t>UTILIDAD DE LOS FRACTALES</a:t>
            </a:r>
            <a:endParaRPr lang="es-MX" sz="5400" b="0" strike="noStrike" spc="-1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153080" y="1691280"/>
            <a:ext cx="9792720" cy="307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Cardiología: Estudia la variabilidad de la  dimensión  fractal  del  árbol  coronario izquierdo   en   pacientes   con   enfermedad arterial oclusiva severa.</a:t>
            </a:r>
            <a:endParaRPr lang="es-MX" sz="2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2800" b="0" strike="noStrike" spc="-1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Geología: Las   técnicas   de   análisis fractal   ayudan   a   entender   las   redes   de fracturas   de   los   macizos   rocosos   y   las microestructuras de los minerales.</a:t>
            </a:r>
            <a:endParaRPr lang="es-MX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2"/>
          <p:cNvSpPr/>
          <p:nvPr/>
        </p:nvSpPr>
        <p:spPr>
          <a:xfrm>
            <a:off x="1027080" y="1766520"/>
            <a:ext cx="10322640" cy="277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MX" sz="8800" b="1" strike="noStrike" spc="-1">
                <a:solidFill>
                  <a:srgbClr val="FFFFFF"/>
                </a:solidFill>
                <a:latin typeface="Calibri Light"/>
                <a:ea typeface="DejaVu Sans"/>
              </a:rPr>
              <a:t>¿APLICACIÓN EN MATEMÁTICAS?</a:t>
            </a:r>
            <a:endParaRPr lang="es-MX" sz="8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1"/>
          <p:cNvGrpSpPr/>
          <p:nvPr/>
        </p:nvGrpSpPr>
        <p:grpSpPr>
          <a:xfrm>
            <a:off x="5045760" y="1972080"/>
            <a:ext cx="6299280" cy="3934800"/>
            <a:chOff x="5045760" y="1972080"/>
            <a:chExt cx="6299280" cy="3934800"/>
          </a:xfrm>
        </p:grpSpPr>
        <p:sp>
          <p:nvSpPr>
            <p:cNvPr id="239" name="CustomShape 2"/>
            <p:cNvSpPr/>
            <p:nvPr/>
          </p:nvSpPr>
          <p:spPr>
            <a:xfrm>
              <a:off x="5045760" y="2694960"/>
              <a:ext cx="2745720" cy="3211920"/>
            </a:xfrm>
            <a:custGeom>
              <a:avLst/>
              <a:gdLst/>
              <a:ahLst/>
              <a:cxnLst/>
              <a:rect l="l" t="t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3"/>
            <p:cNvSpPr/>
            <p:nvPr/>
          </p:nvSpPr>
          <p:spPr>
            <a:xfrm>
              <a:off x="5814720" y="1998000"/>
              <a:ext cx="2081160" cy="1307160"/>
            </a:xfrm>
            <a:custGeom>
              <a:avLst/>
              <a:gdLst/>
              <a:ahLst/>
              <a:cxnLst/>
              <a:rect l="l" t="t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4"/>
            <p:cNvSpPr/>
            <p:nvPr/>
          </p:nvSpPr>
          <p:spPr>
            <a:xfrm>
              <a:off x="7718400" y="2323440"/>
              <a:ext cx="3626640" cy="3020400"/>
            </a:xfrm>
            <a:custGeom>
              <a:avLst/>
              <a:gdLst/>
              <a:ahLst/>
              <a:cxnLst/>
              <a:rect l="l" t="t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5"/>
            <p:cNvSpPr/>
            <p:nvPr/>
          </p:nvSpPr>
          <p:spPr>
            <a:xfrm>
              <a:off x="8197560" y="1972080"/>
              <a:ext cx="1662840" cy="444600"/>
            </a:xfrm>
            <a:custGeom>
              <a:avLst/>
              <a:gdLst/>
              <a:ahLst/>
              <a:cxnLst/>
              <a:rect l="l" t="t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6"/>
            <p:cNvSpPr/>
            <p:nvPr/>
          </p:nvSpPr>
          <p:spPr>
            <a:xfrm>
              <a:off x="9998640" y="4836240"/>
              <a:ext cx="1175040" cy="802800"/>
            </a:xfrm>
            <a:custGeom>
              <a:avLst/>
              <a:gdLst/>
              <a:ahLst/>
              <a:cxnLst/>
              <a:rect l="l" t="t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4" name="CustomShape 7"/>
          <p:cNvSpPr/>
          <p:nvPr/>
        </p:nvSpPr>
        <p:spPr>
          <a:xfrm>
            <a:off x="-12240" y="360"/>
            <a:ext cx="12191400" cy="685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8"/>
          <p:cNvSpPr/>
          <p:nvPr/>
        </p:nvSpPr>
        <p:spPr>
          <a:xfrm>
            <a:off x="687600" y="632970"/>
            <a:ext cx="10863000" cy="4522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Peine de cartón: Partiendo de un segmento unidad asociado al intervalo [0:1]</a:t>
            </a: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 dirty="0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Dividimos el segmento [0:1] inicial en 3  segmentos de igual longitud y eliminamos el segmento central</a:t>
            </a: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 dirty="0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Volver a dividir los 3 segmentos de igual longitud y eliminamos los segmentos central, obteniendo 4 segmentos</a:t>
            </a:r>
            <a:endParaRPr lang="es-MX" sz="3200" b="0" strike="noStrike" spc="-1" dirty="0">
              <a:latin typeface="Arial"/>
            </a:endParaRPr>
          </a:p>
        </p:txBody>
      </p:sp>
      <p:sp>
        <p:nvSpPr>
          <p:cNvPr id="246" name="CustomShape 9"/>
          <p:cNvSpPr/>
          <p:nvPr/>
        </p:nvSpPr>
        <p:spPr>
          <a:xfrm rot="16200000">
            <a:off x="-3090960" y="3079440"/>
            <a:ext cx="6857280" cy="6994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296">
                <a:solidFill>
                  <a:srgbClr val="FFFFFF"/>
                </a:solidFill>
                <a:latin typeface="Calibri"/>
                <a:ea typeface="DejaVu Sans"/>
              </a:rPr>
              <a:t>PEINE DE CARTÓN</a:t>
            </a:r>
            <a:endParaRPr lang="es-MX" sz="4000" b="0" strike="noStrike" spc="-1">
              <a:latin typeface="Arial"/>
            </a:endParaRPr>
          </a:p>
        </p:txBody>
      </p:sp>
      <p:pic>
        <p:nvPicPr>
          <p:cNvPr id="247" name="Imagen 246"/>
          <p:cNvPicPr/>
          <p:nvPr/>
        </p:nvPicPr>
        <p:blipFill>
          <a:blip r:embed="rId2"/>
          <a:stretch/>
        </p:blipFill>
        <p:spPr>
          <a:xfrm>
            <a:off x="4998060" y="1620000"/>
            <a:ext cx="3018600" cy="370800"/>
          </a:xfrm>
          <a:prstGeom prst="rect">
            <a:avLst/>
          </a:prstGeom>
          <a:ln w="0">
            <a:noFill/>
          </a:ln>
        </p:spPr>
      </p:pic>
      <p:pic>
        <p:nvPicPr>
          <p:cNvPr id="248" name="Imagen 247"/>
          <p:cNvPicPr/>
          <p:nvPr/>
        </p:nvPicPr>
        <p:blipFill>
          <a:blip r:embed="rId3"/>
          <a:stretch/>
        </p:blipFill>
        <p:spPr>
          <a:xfrm>
            <a:off x="4816980" y="3294000"/>
            <a:ext cx="3380760" cy="789840"/>
          </a:xfrm>
          <a:prstGeom prst="rect">
            <a:avLst/>
          </a:prstGeom>
          <a:ln w="0">
            <a:noFill/>
          </a:ln>
        </p:spPr>
      </p:pic>
      <p:pic>
        <p:nvPicPr>
          <p:cNvPr id="249" name="Imagen 248"/>
          <p:cNvPicPr/>
          <p:nvPr/>
        </p:nvPicPr>
        <p:blipFill>
          <a:blip r:embed="rId4"/>
          <a:stretch/>
        </p:blipFill>
        <p:spPr>
          <a:xfrm>
            <a:off x="4816980" y="5237640"/>
            <a:ext cx="3675960" cy="1227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1"/>
          <p:cNvGrpSpPr/>
          <p:nvPr/>
        </p:nvGrpSpPr>
        <p:grpSpPr>
          <a:xfrm>
            <a:off x="5045760" y="1972080"/>
            <a:ext cx="6299280" cy="3934800"/>
            <a:chOff x="5045760" y="1972080"/>
            <a:chExt cx="6299280" cy="3934800"/>
          </a:xfrm>
        </p:grpSpPr>
        <p:sp>
          <p:nvSpPr>
            <p:cNvPr id="251" name="CustomShape 2"/>
            <p:cNvSpPr/>
            <p:nvPr/>
          </p:nvSpPr>
          <p:spPr>
            <a:xfrm>
              <a:off x="5045760" y="2694960"/>
              <a:ext cx="2745720" cy="3211920"/>
            </a:xfrm>
            <a:custGeom>
              <a:avLst/>
              <a:gdLst/>
              <a:ahLst/>
              <a:cxnLst/>
              <a:rect l="l" t="t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3"/>
            <p:cNvSpPr/>
            <p:nvPr/>
          </p:nvSpPr>
          <p:spPr>
            <a:xfrm>
              <a:off x="5814720" y="1998000"/>
              <a:ext cx="2081160" cy="1307160"/>
            </a:xfrm>
            <a:custGeom>
              <a:avLst/>
              <a:gdLst/>
              <a:ahLst/>
              <a:cxnLst/>
              <a:rect l="l" t="t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4"/>
            <p:cNvSpPr/>
            <p:nvPr/>
          </p:nvSpPr>
          <p:spPr>
            <a:xfrm>
              <a:off x="7718400" y="2323440"/>
              <a:ext cx="3626640" cy="3020400"/>
            </a:xfrm>
            <a:custGeom>
              <a:avLst/>
              <a:gdLst/>
              <a:ahLst/>
              <a:cxnLst/>
              <a:rect l="l" t="t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5"/>
            <p:cNvSpPr/>
            <p:nvPr/>
          </p:nvSpPr>
          <p:spPr>
            <a:xfrm>
              <a:off x="8197560" y="1972080"/>
              <a:ext cx="1662840" cy="444600"/>
            </a:xfrm>
            <a:custGeom>
              <a:avLst/>
              <a:gdLst/>
              <a:ahLst/>
              <a:cxnLst/>
              <a:rect l="l" t="t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6"/>
            <p:cNvSpPr/>
            <p:nvPr/>
          </p:nvSpPr>
          <p:spPr>
            <a:xfrm>
              <a:off x="9998640" y="4836240"/>
              <a:ext cx="1175040" cy="802800"/>
            </a:xfrm>
            <a:custGeom>
              <a:avLst/>
              <a:gdLst/>
              <a:ahLst/>
              <a:cxnLst/>
              <a:rect l="l" t="t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6" name="CustomShape 7"/>
          <p:cNvSpPr/>
          <p:nvPr/>
        </p:nvSpPr>
        <p:spPr>
          <a:xfrm>
            <a:off x="-12240" y="360"/>
            <a:ext cx="12191400" cy="685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8"/>
          <p:cNvSpPr/>
          <p:nvPr/>
        </p:nvSpPr>
        <p:spPr>
          <a:xfrm>
            <a:off x="900000" y="696689"/>
            <a:ext cx="10863000" cy="4522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Continua con el proceso</a:t>
            </a: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 dirty="0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El resultado es el conjunto C (polvo de cartón</a:t>
            </a:r>
            <a:r>
              <a:rPr lang="es-MX" sz="3200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 dirty="0">
              <a:latin typeface="Arial"/>
            </a:endParaRPr>
          </a:p>
        </p:txBody>
      </p:sp>
      <p:sp>
        <p:nvSpPr>
          <p:cNvPr id="258" name="CustomShape 9"/>
          <p:cNvSpPr/>
          <p:nvPr/>
        </p:nvSpPr>
        <p:spPr>
          <a:xfrm rot="16200000">
            <a:off x="-3090960" y="3079440"/>
            <a:ext cx="6857280" cy="6994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296">
                <a:solidFill>
                  <a:srgbClr val="FFFFFF"/>
                </a:solidFill>
                <a:latin typeface="Calibri"/>
                <a:ea typeface="DejaVu Sans"/>
              </a:rPr>
              <a:t>PEINE DE CARTÓN</a:t>
            </a:r>
            <a:endParaRPr lang="es-MX" sz="4000" b="0" strike="noStrike" spc="-1">
              <a:latin typeface="Arial"/>
            </a:endParaRPr>
          </a:p>
        </p:txBody>
      </p:sp>
      <p:pic>
        <p:nvPicPr>
          <p:cNvPr id="259" name="Imagen 258"/>
          <p:cNvPicPr/>
          <p:nvPr/>
        </p:nvPicPr>
        <p:blipFill>
          <a:blip r:embed="rId2"/>
          <a:stretch/>
        </p:blipFill>
        <p:spPr>
          <a:xfrm>
            <a:off x="4640289" y="1326780"/>
            <a:ext cx="2828160" cy="1018440"/>
          </a:xfrm>
          <a:prstGeom prst="rect">
            <a:avLst/>
          </a:prstGeom>
          <a:ln w="0">
            <a:noFill/>
          </a:ln>
        </p:spPr>
      </p:pic>
      <p:pic>
        <p:nvPicPr>
          <p:cNvPr id="260" name="Imagen 259"/>
          <p:cNvPicPr/>
          <p:nvPr/>
        </p:nvPicPr>
        <p:blipFill>
          <a:blip r:embed="rId3"/>
          <a:stretch/>
        </p:blipFill>
        <p:spPr>
          <a:xfrm>
            <a:off x="4910276" y="3535200"/>
            <a:ext cx="2447280" cy="1742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1"/>
          <p:cNvGrpSpPr/>
          <p:nvPr/>
        </p:nvGrpSpPr>
        <p:grpSpPr>
          <a:xfrm>
            <a:off x="5045760" y="1972080"/>
            <a:ext cx="6299280" cy="3934800"/>
            <a:chOff x="5045760" y="1972080"/>
            <a:chExt cx="6299280" cy="3934800"/>
          </a:xfrm>
        </p:grpSpPr>
        <p:sp>
          <p:nvSpPr>
            <p:cNvPr id="262" name="CustomShape 2"/>
            <p:cNvSpPr/>
            <p:nvPr/>
          </p:nvSpPr>
          <p:spPr>
            <a:xfrm>
              <a:off x="5045760" y="2694960"/>
              <a:ext cx="2745720" cy="3211920"/>
            </a:xfrm>
            <a:custGeom>
              <a:avLst/>
              <a:gdLst/>
              <a:ahLst/>
              <a:cxnLst/>
              <a:rect l="l" t="t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CustomShape 3"/>
            <p:cNvSpPr/>
            <p:nvPr/>
          </p:nvSpPr>
          <p:spPr>
            <a:xfrm>
              <a:off x="5814720" y="1998000"/>
              <a:ext cx="2081160" cy="1307160"/>
            </a:xfrm>
            <a:custGeom>
              <a:avLst/>
              <a:gdLst/>
              <a:ahLst/>
              <a:cxnLst/>
              <a:rect l="l" t="t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CustomShape 4"/>
            <p:cNvSpPr/>
            <p:nvPr/>
          </p:nvSpPr>
          <p:spPr>
            <a:xfrm>
              <a:off x="7718400" y="2323440"/>
              <a:ext cx="3626640" cy="3020400"/>
            </a:xfrm>
            <a:custGeom>
              <a:avLst/>
              <a:gdLst/>
              <a:ahLst/>
              <a:cxnLst/>
              <a:rect l="l" t="t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CustomShape 5"/>
            <p:cNvSpPr/>
            <p:nvPr/>
          </p:nvSpPr>
          <p:spPr>
            <a:xfrm>
              <a:off x="8197560" y="1972080"/>
              <a:ext cx="1662840" cy="444600"/>
            </a:xfrm>
            <a:custGeom>
              <a:avLst/>
              <a:gdLst/>
              <a:ahLst/>
              <a:cxnLst/>
              <a:rect l="l" t="t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CustomShape 6"/>
            <p:cNvSpPr/>
            <p:nvPr/>
          </p:nvSpPr>
          <p:spPr>
            <a:xfrm>
              <a:off x="9998640" y="4836240"/>
              <a:ext cx="1175040" cy="802800"/>
            </a:xfrm>
            <a:custGeom>
              <a:avLst/>
              <a:gdLst/>
              <a:ahLst/>
              <a:cxnLst/>
              <a:rect l="l" t="t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7" name="CustomShape 7"/>
          <p:cNvSpPr/>
          <p:nvPr/>
        </p:nvSpPr>
        <p:spPr>
          <a:xfrm>
            <a:off x="-12240" y="360"/>
            <a:ext cx="12191400" cy="685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8"/>
          <p:cNvSpPr/>
          <p:nvPr/>
        </p:nvSpPr>
        <p:spPr>
          <a:xfrm>
            <a:off x="1564411" y="797663"/>
            <a:ext cx="7748401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s-MX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Por lo tanto el resultado es el siguiente.</a:t>
            </a:r>
            <a:endParaRPr lang="es-MX" sz="3200" b="0" strike="noStrike" spc="-1" dirty="0">
              <a:latin typeface="Arial"/>
            </a:endParaRPr>
          </a:p>
        </p:txBody>
      </p:sp>
      <p:sp>
        <p:nvSpPr>
          <p:cNvPr id="269" name="CustomShape 9"/>
          <p:cNvSpPr/>
          <p:nvPr/>
        </p:nvSpPr>
        <p:spPr>
          <a:xfrm rot="16200000">
            <a:off x="-3090960" y="3079440"/>
            <a:ext cx="6857280" cy="6994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296">
                <a:solidFill>
                  <a:srgbClr val="FFFFFF"/>
                </a:solidFill>
                <a:latin typeface="Calibri"/>
                <a:ea typeface="DejaVu Sans"/>
              </a:rPr>
              <a:t>PEINE DE CARTÓN</a:t>
            </a:r>
            <a:endParaRPr lang="es-MX" sz="4000" b="0" strike="noStrike" spc="-1">
              <a:latin typeface="Arial"/>
            </a:endParaRPr>
          </a:p>
        </p:txBody>
      </p:sp>
      <p:pic>
        <p:nvPicPr>
          <p:cNvPr id="270" name="Imagen 269"/>
          <p:cNvPicPr/>
          <p:nvPr/>
        </p:nvPicPr>
        <p:blipFill>
          <a:blip r:embed="rId2"/>
          <a:stretch/>
        </p:blipFill>
        <p:spPr>
          <a:xfrm>
            <a:off x="3406200" y="1972080"/>
            <a:ext cx="5744520" cy="4164120"/>
          </a:xfrm>
          <a:prstGeom prst="rect">
            <a:avLst/>
          </a:prstGeom>
          <a:ln w="28800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1"/>
          <p:cNvGrpSpPr/>
          <p:nvPr/>
        </p:nvGrpSpPr>
        <p:grpSpPr>
          <a:xfrm>
            <a:off x="5045760" y="1972080"/>
            <a:ext cx="6299280" cy="3934800"/>
            <a:chOff x="5045760" y="1972080"/>
            <a:chExt cx="6299280" cy="3934800"/>
          </a:xfrm>
        </p:grpSpPr>
        <p:sp>
          <p:nvSpPr>
            <p:cNvPr id="272" name="CustomShape 2"/>
            <p:cNvSpPr/>
            <p:nvPr/>
          </p:nvSpPr>
          <p:spPr>
            <a:xfrm>
              <a:off x="5045760" y="2694960"/>
              <a:ext cx="2745720" cy="3211920"/>
            </a:xfrm>
            <a:custGeom>
              <a:avLst/>
              <a:gdLst/>
              <a:ahLst/>
              <a:cxnLst/>
              <a:rect l="l" t="t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3"/>
            <p:cNvSpPr/>
            <p:nvPr/>
          </p:nvSpPr>
          <p:spPr>
            <a:xfrm>
              <a:off x="5814720" y="1998000"/>
              <a:ext cx="2081160" cy="1307160"/>
            </a:xfrm>
            <a:custGeom>
              <a:avLst/>
              <a:gdLst/>
              <a:ahLst/>
              <a:cxnLst/>
              <a:rect l="l" t="t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4"/>
            <p:cNvSpPr/>
            <p:nvPr/>
          </p:nvSpPr>
          <p:spPr>
            <a:xfrm>
              <a:off x="7718400" y="2323440"/>
              <a:ext cx="3626640" cy="3020400"/>
            </a:xfrm>
            <a:custGeom>
              <a:avLst/>
              <a:gdLst/>
              <a:ahLst/>
              <a:cxnLst/>
              <a:rect l="l" t="t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5"/>
            <p:cNvSpPr/>
            <p:nvPr/>
          </p:nvSpPr>
          <p:spPr>
            <a:xfrm>
              <a:off x="8197560" y="1972080"/>
              <a:ext cx="1662840" cy="444600"/>
            </a:xfrm>
            <a:custGeom>
              <a:avLst/>
              <a:gdLst/>
              <a:ahLst/>
              <a:cxnLst/>
              <a:rect l="l" t="t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6"/>
            <p:cNvSpPr/>
            <p:nvPr/>
          </p:nvSpPr>
          <p:spPr>
            <a:xfrm>
              <a:off x="9998640" y="4836240"/>
              <a:ext cx="1175040" cy="802800"/>
            </a:xfrm>
            <a:custGeom>
              <a:avLst/>
              <a:gdLst/>
              <a:ahLst/>
              <a:cxnLst/>
              <a:rect l="l" t="t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77" name="CustomShape 7"/>
          <p:cNvSpPr/>
          <p:nvPr/>
        </p:nvSpPr>
        <p:spPr>
          <a:xfrm>
            <a:off x="-12240" y="360"/>
            <a:ext cx="12191400" cy="685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8"/>
          <p:cNvSpPr/>
          <p:nvPr/>
        </p:nvSpPr>
        <p:spPr>
          <a:xfrm>
            <a:off x="900000" y="-11160"/>
            <a:ext cx="10863000" cy="593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 parte un triangulo equilátero</a:t>
            </a:r>
            <a:endParaRPr lang="es-MX" sz="3200" b="0" strike="noStrike" spc="-1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MX" sz="3200" b="0" strike="noStrike" spc="-1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MX" sz="3200" b="0" strike="noStrike" spc="-1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MX" sz="3200" b="0" strike="noStrike" spc="-1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MX" sz="3200" b="0" strike="noStrike" spc="-1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MX" sz="3200" b="0" strike="noStrike" spc="-1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Divide el área en 4 dejando de lado, el área en blanco, ahora el perímetro del área es el de los 3 triángulos de azul </a:t>
            </a: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</p:txBody>
      </p:sp>
      <p:sp>
        <p:nvSpPr>
          <p:cNvPr id="279" name="CustomShape 9"/>
          <p:cNvSpPr/>
          <p:nvPr/>
        </p:nvSpPr>
        <p:spPr>
          <a:xfrm rot="16200000">
            <a:off x="-3090960" y="3079440"/>
            <a:ext cx="6857280" cy="6994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296">
                <a:solidFill>
                  <a:srgbClr val="FFFFFF"/>
                </a:solidFill>
                <a:latin typeface="Calibri"/>
                <a:ea typeface="DejaVu Sans"/>
              </a:rPr>
              <a:t>TRIÁNGULO DE SIERPINSKI</a:t>
            </a:r>
            <a:endParaRPr lang="es-MX" sz="4000" b="0" strike="noStrike" spc="-1">
              <a:latin typeface="Arial"/>
            </a:endParaRPr>
          </a:p>
        </p:txBody>
      </p:sp>
      <p:pic>
        <p:nvPicPr>
          <p:cNvPr id="280" name="Imagen 279"/>
          <p:cNvPicPr/>
          <p:nvPr/>
        </p:nvPicPr>
        <p:blipFill>
          <a:blip r:embed="rId2"/>
          <a:stretch/>
        </p:blipFill>
        <p:spPr>
          <a:xfrm>
            <a:off x="5060534" y="4143877"/>
            <a:ext cx="2579040" cy="2423880"/>
          </a:xfrm>
          <a:prstGeom prst="rect">
            <a:avLst/>
          </a:prstGeom>
          <a:ln w="0">
            <a:noFill/>
          </a:ln>
        </p:spPr>
      </p:pic>
      <p:pic>
        <p:nvPicPr>
          <p:cNvPr id="281" name="Imagen 280"/>
          <p:cNvPicPr/>
          <p:nvPr/>
        </p:nvPicPr>
        <p:blipFill>
          <a:blip r:embed="rId3"/>
          <a:stretch/>
        </p:blipFill>
        <p:spPr>
          <a:xfrm>
            <a:off x="5168423" y="679680"/>
            <a:ext cx="2361960" cy="2028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1"/>
          <p:cNvGrpSpPr/>
          <p:nvPr/>
        </p:nvGrpSpPr>
        <p:grpSpPr>
          <a:xfrm>
            <a:off x="5045760" y="1972080"/>
            <a:ext cx="6299280" cy="3934800"/>
            <a:chOff x="5045760" y="1972080"/>
            <a:chExt cx="6299280" cy="3934800"/>
          </a:xfrm>
        </p:grpSpPr>
        <p:sp>
          <p:nvSpPr>
            <p:cNvPr id="283" name="CustomShape 2"/>
            <p:cNvSpPr/>
            <p:nvPr/>
          </p:nvSpPr>
          <p:spPr>
            <a:xfrm>
              <a:off x="5045760" y="2694960"/>
              <a:ext cx="2745720" cy="3211920"/>
            </a:xfrm>
            <a:custGeom>
              <a:avLst/>
              <a:gdLst/>
              <a:ahLst/>
              <a:cxnLst/>
              <a:rect l="l" t="t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CustomShape 3"/>
            <p:cNvSpPr/>
            <p:nvPr/>
          </p:nvSpPr>
          <p:spPr>
            <a:xfrm>
              <a:off x="5814720" y="1998000"/>
              <a:ext cx="2081160" cy="1307160"/>
            </a:xfrm>
            <a:custGeom>
              <a:avLst/>
              <a:gdLst/>
              <a:ahLst/>
              <a:cxnLst/>
              <a:rect l="l" t="t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CustomShape 4"/>
            <p:cNvSpPr/>
            <p:nvPr/>
          </p:nvSpPr>
          <p:spPr>
            <a:xfrm>
              <a:off x="7718400" y="2323440"/>
              <a:ext cx="3626640" cy="3020400"/>
            </a:xfrm>
            <a:custGeom>
              <a:avLst/>
              <a:gdLst/>
              <a:ahLst/>
              <a:cxnLst/>
              <a:rect l="l" t="t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CustomShape 5"/>
            <p:cNvSpPr/>
            <p:nvPr/>
          </p:nvSpPr>
          <p:spPr>
            <a:xfrm>
              <a:off x="8197560" y="1972080"/>
              <a:ext cx="1662840" cy="444600"/>
            </a:xfrm>
            <a:custGeom>
              <a:avLst/>
              <a:gdLst/>
              <a:ahLst/>
              <a:cxnLst/>
              <a:rect l="l" t="t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CustomShape 6"/>
            <p:cNvSpPr/>
            <p:nvPr/>
          </p:nvSpPr>
          <p:spPr>
            <a:xfrm>
              <a:off x="9998640" y="4836240"/>
              <a:ext cx="1175040" cy="802800"/>
            </a:xfrm>
            <a:custGeom>
              <a:avLst/>
              <a:gdLst/>
              <a:ahLst/>
              <a:cxnLst/>
              <a:rect l="l" t="t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8" name="CustomShape 7"/>
          <p:cNvSpPr/>
          <p:nvPr/>
        </p:nvSpPr>
        <p:spPr>
          <a:xfrm>
            <a:off x="-12240" y="720"/>
            <a:ext cx="12191400" cy="685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900000" y="511200"/>
            <a:ext cx="10863000" cy="398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 repite el proceso anterior y se divide cada triángulo en 4, dejando de lado e triángulo del centro blanco, ahora el área será respecto a los 9 triángulos </a:t>
            </a: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</p:txBody>
      </p:sp>
      <p:sp>
        <p:nvSpPr>
          <p:cNvPr id="290" name="CustomShape 9"/>
          <p:cNvSpPr/>
          <p:nvPr/>
        </p:nvSpPr>
        <p:spPr>
          <a:xfrm rot="16200000">
            <a:off x="-3090960" y="3079440"/>
            <a:ext cx="6857280" cy="6994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296">
                <a:solidFill>
                  <a:srgbClr val="FFFFFF"/>
                </a:solidFill>
                <a:latin typeface="Calibri"/>
                <a:ea typeface="DejaVu Sans"/>
              </a:rPr>
              <a:t>TRIÁNGULO DE SIERPINSKI</a:t>
            </a:r>
            <a:endParaRPr lang="es-MX" sz="4000" b="0" strike="noStrike" spc="-1">
              <a:latin typeface="Arial"/>
            </a:endParaRPr>
          </a:p>
        </p:txBody>
      </p:sp>
      <p:pic>
        <p:nvPicPr>
          <p:cNvPr id="291" name="Imagen 290"/>
          <p:cNvPicPr/>
          <p:nvPr/>
        </p:nvPicPr>
        <p:blipFill>
          <a:blip r:embed="rId2"/>
          <a:stretch/>
        </p:blipFill>
        <p:spPr>
          <a:xfrm>
            <a:off x="4500000" y="2664360"/>
            <a:ext cx="3960000" cy="3635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1"/>
          <p:cNvGrpSpPr/>
          <p:nvPr/>
        </p:nvGrpSpPr>
        <p:grpSpPr>
          <a:xfrm>
            <a:off x="5045760" y="1972080"/>
            <a:ext cx="6299280" cy="3934800"/>
            <a:chOff x="5045760" y="1972080"/>
            <a:chExt cx="6299280" cy="3934800"/>
          </a:xfrm>
        </p:grpSpPr>
        <p:sp>
          <p:nvSpPr>
            <p:cNvPr id="293" name="CustomShape 2"/>
            <p:cNvSpPr/>
            <p:nvPr/>
          </p:nvSpPr>
          <p:spPr>
            <a:xfrm>
              <a:off x="5045760" y="2694960"/>
              <a:ext cx="2745720" cy="3211920"/>
            </a:xfrm>
            <a:custGeom>
              <a:avLst/>
              <a:gdLst/>
              <a:ahLst/>
              <a:cxnLst/>
              <a:rect l="l" t="t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3"/>
            <p:cNvSpPr/>
            <p:nvPr/>
          </p:nvSpPr>
          <p:spPr>
            <a:xfrm>
              <a:off x="5814720" y="1998000"/>
              <a:ext cx="2081160" cy="1307160"/>
            </a:xfrm>
            <a:custGeom>
              <a:avLst/>
              <a:gdLst/>
              <a:ahLst/>
              <a:cxnLst/>
              <a:rect l="l" t="t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4"/>
            <p:cNvSpPr/>
            <p:nvPr/>
          </p:nvSpPr>
          <p:spPr>
            <a:xfrm>
              <a:off x="7718400" y="2323440"/>
              <a:ext cx="3626640" cy="3020400"/>
            </a:xfrm>
            <a:custGeom>
              <a:avLst/>
              <a:gdLst/>
              <a:ahLst/>
              <a:cxnLst/>
              <a:rect l="l" t="t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5"/>
            <p:cNvSpPr/>
            <p:nvPr/>
          </p:nvSpPr>
          <p:spPr>
            <a:xfrm>
              <a:off x="8197560" y="1972080"/>
              <a:ext cx="1662840" cy="444600"/>
            </a:xfrm>
            <a:custGeom>
              <a:avLst/>
              <a:gdLst/>
              <a:ahLst/>
              <a:cxnLst/>
              <a:rect l="l" t="t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6"/>
            <p:cNvSpPr/>
            <p:nvPr/>
          </p:nvSpPr>
          <p:spPr>
            <a:xfrm>
              <a:off x="9998640" y="4836240"/>
              <a:ext cx="1175040" cy="802800"/>
            </a:xfrm>
            <a:custGeom>
              <a:avLst/>
              <a:gdLst/>
              <a:ahLst/>
              <a:cxnLst/>
              <a:rect l="l" t="t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8" name="CustomShape 7"/>
          <p:cNvSpPr/>
          <p:nvPr/>
        </p:nvSpPr>
        <p:spPr>
          <a:xfrm>
            <a:off x="-12240" y="720"/>
            <a:ext cx="12191400" cy="685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8"/>
          <p:cNvSpPr/>
          <p:nvPr/>
        </p:nvSpPr>
        <p:spPr>
          <a:xfrm>
            <a:off x="900000" y="754920"/>
            <a:ext cx="10863000" cy="350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 repite el proceso anterior y mientras el área disminuye el perímetro aumenta, ahora tenemos 27 triángulos  </a:t>
            </a: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</p:txBody>
      </p:sp>
      <p:sp>
        <p:nvSpPr>
          <p:cNvPr id="300" name="CustomShape 9"/>
          <p:cNvSpPr/>
          <p:nvPr/>
        </p:nvSpPr>
        <p:spPr>
          <a:xfrm rot="16200000">
            <a:off x="-3090960" y="3079440"/>
            <a:ext cx="6857280" cy="6994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296">
                <a:solidFill>
                  <a:srgbClr val="FFFFFF"/>
                </a:solidFill>
                <a:latin typeface="Calibri"/>
                <a:ea typeface="DejaVu Sans"/>
              </a:rPr>
              <a:t>TRIÁNGULO DE SIERPINSKI</a:t>
            </a:r>
            <a:endParaRPr lang="es-MX" sz="4000" b="0" strike="noStrike" spc="-1">
              <a:latin typeface="Arial"/>
            </a:endParaRPr>
          </a:p>
        </p:txBody>
      </p:sp>
      <p:pic>
        <p:nvPicPr>
          <p:cNvPr id="301" name="Imagen 300"/>
          <p:cNvPicPr/>
          <p:nvPr/>
        </p:nvPicPr>
        <p:blipFill>
          <a:blip r:embed="rId2"/>
          <a:stretch/>
        </p:blipFill>
        <p:spPr>
          <a:xfrm>
            <a:off x="4320000" y="1972080"/>
            <a:ext cx="5136480" cy="4280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1"/>
          <p:cNvGrpSpPr/>
          <p:nvPr/>
        </p:nvGrpSpPr>
        <p:grpSpPr>
          <a:xfrm>
            <a:off x="5045760" y="1972080"/>
            <a:ext cx="6299280" cy="3934800"/>
            <a:chOff x="5045760" y="1972080"/>
            <a:chExt cx="6299280" cy="3934800"/>
          </a:xfrm>
        </p:grpSpPr>
        <p:sp>
          <p:nvSpPr>
            <p:cNvPr id="303" name="CustomShape 2"/>
            <p:cNvSpPr/>
            <p:nvPr/>
          </p:nvSpPr>
          <p:spPr>
            <a:xfrm>
              <a:off x="5045760" y="2694960"/>
              <a:ext cx="2745720" cy="3211920"/>
            </a:xfrm>
            <a:custGeom>
              <a:avLst/>
              <a:gdLst/>
              <a:ahLst/>
              <a:cxnLst/>
              <a:rect l="l" t="t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3"/>
            <p:cNvSpPr/>
            <p:nvPr/>
          </p:nvSpPr>
          <p:spPr>
            <a:xfrm>
              <a:off x="5814720" y="1998000"/>
              <a:ext cx="2081160" cy="1307160"/>
            </a:xfrm>
            <a:custGeom>
              <a:avLst/>
              <a:gdLst/>
              <a:ahLst/>
              <a:cxnLst/>
              <a:rect l="l" t="t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4"/>
            <p:cNvSpPr/>
            <p:nvPr/>
          </p:nvSpPr>
          <p:spPr>
            <a:xfrm>
              <a:off x="7718400" y="2323440"/>
              <a:ext cx="3626640" cy="3020400"/>
            </a:xfrm>
            <a:custGeom>
              <a:avLst/>
              <a:gdLst/>
              <a:ahLst/>
              <a:cxnLst/>
              <a:rect l="l" t="t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5"/>
            <p:cNvSpPr/>
            <p:nvPr/>
          </p:nvSpPr>
          <p:spPr>
            <a:xfrm>
              <a:off x="8197560" y="1972080"/>
              <a:ext cx="1662840" cy="444600"/>
            </a:xfrm>
            <a:custGeom>
              <a:avLst/>
              <a:gdLst/>
              <a:ahLst/>
              <a:cxnLst/>
              <a:rect l="l" t="t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6"/>
            <p:cNvSpPr/>
            <p:nvPr/>
          </p:nvSpPr>
          <p:spPr>
            <a:xfrm>
              <a:off x="9998640" y="4836240"/>
              <a:ext cx="1175040" cy="802800"/>
            </a:xfrm>
            <a:custGeom>
              <a:avLst/>
              <a:gdLst/>
              <a:ahLst/>
              <a:cxnLst/>
              <a:rect l="l" t="t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08" name="CustomShape 7"/>
          <p:cNvSpPr/>
          <p:nvPr/>
        </p:nvSpPr>
        <p:spPr>
          <a:xfrm>
            <a:off x="-12240" y="720"/>
            <a:ext cx="12191400" cy="685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8"/>
          <p:cNvSpPr/>
          <p:nvPr/>
        </p:nvSpPr>
        <p:spPr>
          <a:xfrm>
            <a:off x="900000" y="754920"/>
            <a:ext cx="10863000" cy="350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Por lo tanto este es el comportamiento.</a:t>
            </a: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</p:txBody>
      </p:sp>
      <p:sp>
        <p:nvSpPr>
          <p:cNvPr id="310" name="CustomShape 9"/>
          <p:cNvSpPr/>
          <p:nvPr/>
        </p:nvSpPr>
        <p:spPr>
          <a:xfrm rot="16200000">
            <a:off x="-3090960" y="3079440"/>
            <a:ext cx="6857280" cy="6994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296">
                <a:solidFill>
                  <a:srgbClr val="FFFFFF"/>
                </a:solidFill>
                <a:latin typeface="Calibri"/>
                <a:ea typeface="DejaVu Sans"/>
              </a:rPr>
              <a:t>TRIÁNGULO DE SIERPINSKI</a:t>
            </a:r>
            <a:endParaRPr lang="es-MX" sz="4000" b="0" strike="noStrike" spc="-1">
              <a:latin typeface="Arial"/>
            </a:endParaRPr>
          </a:p>
        </p:txBody>
      </p:sp>
      <p:pic>
        <p:nvPicPr>
          <p:cNvPr id="311" name="Imagen 310"/>
          <p:cNvPicPr/>
          <p:nvPr/>
        </p:nvPicPr>
        <p:blipFill>
          <a:blip r:embed="rId2"/>
          <a:stretch/>
        </p:blipFill>
        <p:spPr>
          <a:xfrm>
            <a:off x="3649680" y="1953360"/>
            <a:ext cx="5710320" cy="380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707909BA-C04E-4FB4-B425-764342BC20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C9FDC1C4-3113-4D2C-B33D-5ABC8966479C}"/>
              </a:ext>
            </a:extLst>
          </p:cNvPr>
          <p:cNvSpPr txBox="1"/>
          <p:nvPr/>
        </p:nvSpPr>
        <p:spPr>
          <a:xfrm>
            <a:off x="1113183" y="444136"/>
            <a:ext cx="1032344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altLang="ko-KR" sz="4400" b="1" dirty="0">
                <a:solidFill>
                  <a:srgbClr val="002060"/>
                </a:solidFill>
                <a:latin typeface="+mj-lt"/>
                <a:cs typeface="Arial" pitchFamily="34" charset="0"/>
              </a:rPr>
              <a:t>REFERENCIAS BIBLIOGRÁFICAS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CC2F5918-CCD8-46B7-A3AA-AB9359FDC87F}"/>
              </a:ext>
            </a:extLst>
          </p:cNvPr>
          <p:cNvSpPr txBox="1"/>
          <p:nvPr/>
        </p:nvSpPr>
        <p:spPr>
          <a:xfrm>
            <a:off x="755375" y="1905506"/>
            <a:ext cx="10946296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s-MX" altLang="ko-KR" sz="2400" dirty="0">
                <a:cs typeface="Arial" pitchFamily="34" charset="0"/>
              </a:rPr>
              <a:t>colaboradores de Wikipedia. (2019, 4 septiembre). Curva de Lévy C. Wikipedia, la enciclopedia libre. https://es.wikipedia.org/wiki/Curva_de_L%C3%A9vy_C</a:t>
            </a:r>
          </a:p>
          <a:p>
            <a:pPr algn="just"/>
            <a:endParaRPr lang="es-MX" altLang="ko-KR" sz="2400" dirty="0">
              <a:cs typeface="Arial" pitchFamily="34" charset="0"/>
            </a:endParaRPr>
          </a:p>
          <a:p>
            <a:pPr algn="just"/>
            <a:r>
              <a:rPr lang="es-MX" altLang="ko-KR" sz="2400" dirty="0">
                <a:cs typeface="Arial" pitchFamily="34" charset="0"/>
              </a:rPr>
              <a:t>colaboradores de Wikipedia. (2019, 4 septiembre). Curva de Lévy C. Wikipedia, la enciclopedia libre. https://es.wikipedia.org/wiki/Curva_de_L%C3%A9vy_C</a:t>
            </a:r>
          </a:p>
          <a:p>
            <a:pPr algn="just"/>
            <a:endParaRPr lang="es-MX" altLang="ko-KR" sz="2400" dirty="0">
              <a:cs typeface="Arial" pitchFamily="34" charset="0"/>
            </a:endParaRPr>
          </a:p>
          <a:p>
            <a:pPr algn="just"/>
            <a:r>
              <a:rPr lang="es-MX" sz="2400" dirty="0">
                <a:effectLst/>
              </a:rPr>
              <a:t>Wikipedia </a:t>
            </a:r>
            <a:r>
              <a:rPr lang="es-MX" sz="2400" dirty="0" err="1">
                <a:effectLst/>
              </a:rPr>
              <a:t>contributors</a:t>
            </a:r>
            <a:r>
              <a:rPr lang="es-MX" sz="2400" dirty="0">
                <a:effectLst/>
              </a:rPr>
              <a:t>. (2021, 15 junio). </a:t>
            </a:r>
            <a:r>
              <a:rPr lang="es-MX" sz="2400" i="1" dirty="0">
                <a:effectLst/>
              </a:rPr>
              <a:t>L-</a:t>
            </a:r>
            <a:r>
              <a:rPr lang="es-MX" sz="2400" i="1" dirty="0" err="1">
                <a:effectLst/>
              </a:rPr>
              <a:t>system</a:t>
            </a:r>
            <a:r>
              <a:rPr lang="es-MX" sz="2400" dirty="0">
                <a:effectLst/>
              </a:rPr>
              <a:t>. Wikipedia. https://en.wikipedia.org/wiki/L-system</a:t>
            </a:r>
            <a:endParaRPr lang="es-MX" altLang="ko-KR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1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2"/>
          <p:cNvSpPr/>
          <p:nvPr/>
        </p:nvSpPr>
        <p:spPr>
          <a:xfrm>
            <a:off x="1325520" y="176040"/>
            <a:ext cx="930168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MX" sz="4400" b="1" strike="noStrike" spc="-1">
                <a:solidFill>
                  <a:srgbClr val="FFFFFF"/>
                </a:solidFill>
                <a:latin typeface="Calibri Light"/>
                <a:ea typeface="DejaVu Sans"/>
              </a:rPr>
              <a:t>¿QUÉ SON LOS FRACTALES?</a:t>
            </a:r>
            <a:endParaRPr lang="es-MX" sz="4400" b="0" strike="noStrike" spc="-1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715680" y="2114280"/>
            <a:ext cx="10760040" cy="301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s-MX" sz="32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Un fractal es un objeto geométrico en el que  se  repite  el  mismo patrón  a  diferentes escalas y con diferente orientación. </a:t>
            </a: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s-MX" sz="32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El término fue propuesto por el matemático Benoit Mandelbrot en 1975 y deriva del latín fractus, que significa quebrado, fracturado, roto y/o irregular. </a:t>
            </a:r>
            <a:endParaRPr lang="es-MX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"/>
          <p:cNvSpPr/>
          <p:nvPr/>
        </p:nvSpPr>
        <p:spPr>
          <a:xfrm>
            <a:off x="1027080" y="1765440"/>
            <a:ext cx="10322640" cy="277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MX" sz="8800" b="1" strike="noStrike" spc="-1">
                <a:solidFill>
                  <a:srgbClr val="FFFFFF"/>
                </a:solidFill>
                <a:latin typeface="Calibri Light"/>
                <a:ea typeface="DejaVu Sans"/>
              </a:rPr>
              <a:t>CARACTERÍSTICAS DE UN FRACTAL</a:t>
            </a:r>
            <a:endParaRPr lang="es-MX" sz="8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"/>
          <p:cNvGrpSpPr/>
          <p:nvPr/>
        </p:nvGrpSpPr>
        <p:grpSpPr>
          <a:xfrm>
            <a:off x="5045760" y="1972080"/>
            <a:ext cx="6299280" cy="3934800"/>
            <a:chOff x="5045760" y="1972080"/>
            <a:chExt cx="6299280" cy="3934800"/>
          </a:xfrm>
        </p:grpSpPr>
        <p:sp>
          <p:nvSpPr>
            <p:cNvPr id="162" name="CustomShape 2"/>
            <p:cNvSpPr/>
            <p:nvPr/>
          </p:nvSpPr>
          <p:spPr>
            <a:xfrm>
              <a:off x="5045760" y="2694960"/>
              <a:ext cx="2745720" cy="3211920"/>
            </a:xfrm>
            <a:custGeom>
              <a:avLst/>
              <a:gdLst/>
              <a:ahLst/>
              <a:cxnLst/>
              <a:rect l="l" t="t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3"/>
            <p:cNvSpPr/>
            <p:nvPr/>
          </p:nvSpPr>
          <p:spPr>
            <a:xfrm>
              <a:off x="5814720" y="1998000"/>
              <a:ext cx="2081160" cy="1307160"/>
            </a:xfrm>
            <a:custGeom>
              <a:avLst/>
              <a:gdLst/>
              <a:ahLst/>
              <a:cxnLst/>
              <a:rect l="l" t="t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4"/>
            <p:cNvSpPr/>
            <p:nvPr/>
          </p:nvSpPr>
          <p:spPr>
            <a:xfrm>
              <a:off x="7718400" y="2323440"/>
              <a:ext cx="3626640" cy="3020400"/>
            </a:xfrm>
            <a:custGeom>
              <a:avLst/>
              <a:gdLst/>
              <a:ahLst/>
              <a:cxnLst/>
              <a:rect l="l" t="t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5"/>
            <p:cNvSpPr/>
            <p:nvPr/>
          </p:nvSpPr>
          <p:spPr>
            <a:xfrm>
              <a:off x="8197560" y="1972080"/>
              <a:ext cx="1662840" cy="444600"/>
            </a:xfrm>
            <a:custGeom>
              <a:avLst/>
              <a:gdLst/>
              <a:ahLst/>
              <a:cxnLst/>
              <a:rect l="l" t="t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9998640" y="4836240"/>
              <a:ext cx="1175040" cy="802800"/>
            </a:xfrm>
            <a:custGeom>
              <a:avLst/>
              <a:gdLst/>
              <a:ahLst/>
              <a:cxnLst/>
              <a:rect l="l" t="t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7" name="CustomShape 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8"/>
          <p:cNvSpPr/>
          <p:nvPr/>
        </p:nvSpPr>
        <p:spPr>
          <a:xfrm>
            <a:off x="846360" y="1413251"/>
            <a:ext cx="10863000" cy="40304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Según Benoit Mandelbrot, un objeto es autosimilar o autosemejante si sus partes tienen la misma forma o estructura que el todo, aunque pueden presentarse a diferente escala y pueden estar ligeramente deformadas.</a:t>
            </a:r>
            <a:endParaRPr lang="es-MX" sz="3200" b="0" strike="noStrike" spc="-1" dirty="0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Los fractales pueden presentar tres tipos de similitud.</a:t>
            </a:r>
            <a:endParaRPr lang="es-MX" sz="3200" b="0" strike="noStrike" spc="-1" dirty="0">
              <a:latin typeface="Arial"/>
            </a:endParaRPr>
          </a:p>
          <a:p>
            <a:pPr marL="914400" lvl="1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AUTOSIMILITUD EXACTA</a:t>
            </a:r>
            <a:endParaRPr lang="es-MX" sz="3200" b="0" strike="noStrike" spc="-1" dirty="0">
              <a:latin typeface="Arial"/>
            </a:endParaRPr>
          </a:p>
          <a:p>
            <a:pPr marL="914400" lvl="1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CUASIAUTOSIMILITUD</a:t>
            </a:r>
            <a:endParaRPr lang="es-MX" sz="3200" b="0" strike="noStrike" spc="-1" dirty="0">
              <a:latin typeface="Arial"/>
            </a:endParaRPr>
          </a:p>
          <a:p>
            <a:pPr marL="914400" lvl="1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AUTOSIMILITUD ESTADÍSTICA</a:t>
            </a:r>
            <a:endParaRPr lang="es-MX" sz="3200" b="0" strike="noStrike" spc="-1" dirty="0">
              <a:latin typeface="Arial"/>
            </a:endParaRPr>
          </a:p>
        </p:txBody>
      </p:sp>
      <p:sp>
        <p:nvSpPr>
          <p:cNvPr id="169" name="CustomShape 9"/>
          <p:cNvSpPr/>
          <p:nvPr/>
        </p:nvSpPr>
        <p:spPr>
          <a:xfrm rot="16200000">
            <a:off x="-3062880" y="3049200"/>
            <a:ext cx="6857280" cy="76032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296">
                <a:solidFill>
                  <a:srgbClr val="FFFFFF"/>
                </a:solidFill>
                <a:latin typeface="Calibri"/>
                <a:ea typeface="DejaVu Sans"/>
              </a:rPr>
              <a:t>AUTOSIMILARIDAD	</a:t>
            </a:r>
            <a:endParaRPr lang="es-MX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"/>
          <p:cNvGrpSpPr/>
          <p:nvPr/>
        </p:nvGrpSpPr>
        <p:grpSpPr>
          <a:xfrm>
            <a:off x="5045760" y="1972080"/>
            <a:ext cx="6299280" cy="3934800"/>
            <a:chOff x="5045760" y="1972080"/>
            <a:chExt cx="6299280" cy="3934800"/>
          </a:xfrm>
        </p:grpSpPr>
        <p:sp>
          <p:nvSpPr>
            <p:cNvPr id="171" name="CustomShape 2"/>
            <p:cNvSpPr/>
            <p:nvPr/>
          </p:nvSpPr>
          <p:spPr>
            <a:xfrm>
              <a:off x="5045760" y="2694960"/>
              <a:ext cx="2745720" cy="3211920"/>
            </a:xfrm>
            <a:custGeom>
              <a:avLst/>
              <a:gdLst/>
              <a:ahLst/>
              <a:cxnLst/>
              <a:rect l="l" t="t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3"/>
            <p:cNvSpPr/>
            <p:nvPr/>
          </p:nvSpPr>
          <p:spPr>
            <a:xfrm>
              <a:off x="5814720" y="1998000"/>
              <a:ext cx="2081160" cy="1307160"/>
            </a:xfrm>
            <a:custGeom>
              <a:avLst/>
              <a:gdLst/>
              <a:ahLst/>
              <a:cxnLst/>
              <a:rect l="l" t="t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4"/>
            <p:cNvSpPr/>
            <p:nvPr/>
          </p:nvSpPr>
          <p:spPr>
            <a:xfrm>
              <a:off x="7718400" y="2323440"/>
              <a:ext cx="3626640" cy="3020400"/>
            </a:xfrm>
            <a:custGeom>
              <a:avLst/>
              <a:gdLst/>
              <a:ahLst/>
              <a:cxnLst/>
              <a:rect l="l" t="t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CustomShape 5"/>
            <p:cNvSpPr/>
            <p:nvPr/>
          </p:nvSpPr>
          <p:spPr>
            <a:xfrm>
              <a:off x="8197560" y="1972080"/>
              <a:ext cx="1662840" cy="444600"/>
            </a:xfrm>
            <a:custGeom>
              <a:avLst/>
              <a:gdLst/>
              <a:ahLst/>
              <a:cxnLst/>
              <a:rect l="l" t="t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CustomShape 6"/>
            <p:cNvSpPr/>
            <p:nvPr/>
          </p:nvSpPr>
          <p:spPr>
            <a:xfrm>
              <a:off x="9998640" y="4836240"/>
              <a:ext cx="1175040" cy="802800"/>
            </a:xfrm>
            <a:custGeom>
              <a:avLst/>
              <a:gdLst/>
              <a:ahLst/>
              <a:cxnLst/>
              <a:rect l="l" t="t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6" name="CustomShape 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8"/>
          <p:cNvSpPr/>
          <p:nvPr/>
        </p:nvSpPr>
        <p:spPr>
          <a:xfrm>
            <a:off x="913320" y="480600"/>
            <a:ext cx="10863000" cy="20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Este es el tipo más restrictivo de autosimilitud: Exige que el fractal parezca idéntico a diferentes escalas. A menudo la encontramos en fractales definidos por sistemas de funciones iteradas (IFS Sistema Iterativo de Funciones).</a:t>
            </a:r>
            <a:endParaRPr lang="es-MX" sz="3200" b="0" strike="noStrike" spc="-1">
              <a:latin typeface="Arial"/>
            </a:endParaRPr>
          </a:p>
        </p:txBody>
      </p:sp>
      <p:sp>
        <p:nvSpPr>
          <p:cNvPr id="178" name="CustomShape 9"/>
          <p:cNvSpPr/>
          <p:nvPr/>
        </p:nvSpPr>
        <p:spPr>
          <a:xfrm rot="16200000">
            <a:off x="-3090960" y="3079440"/>
            <a:ext cx="6857280" cy="6994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296">
                <a:solidFill>
                  <a:srgbClr val="FFFFFF"/>
                </a:solidFill>
                <a:latin typeface="Calibri"/>
                <a:ea typeface="DejaVu Sans"/>
              </a:rPr>
              <a:t>AUTOSIMILITUD EXACTA	</a:t>
            </a:r>
            <a:endParaRPr lang="es-MX" sz="4000" b="0" strike="noStrike" spc="-1">
              <a:latin typeface="Arial"/>
            </a:endParaRPr>
          </a:p>
        </p:txBody>
      </p:sp>
      <p:pic>
        <p:nvPicPr>
          <p:cNvPr id="179" name="Picture 2" descr="▷ Fractales ¡Significado, origen y TODA la información!"/>
          <p:cNvPicPr/>
          <p:nvPr/>
        </p:nvPicPr>
        <p:blipFill>
          <a:blip r:embed="rId2"/>
          <a:stretch/>
        </p:blipFill>
        <p:spPr>
          <a:xfrm>
            <a:off x="4649760" y="2757960"/>
            <a:ext cx="3141720" cy="272160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10"/>
          <p:cNvSpPr/>
          <p:nvPr/>
        </p:nvSpPr>
        <p:spPr>
          <a:xfrm>
            <a:off x="1183320" y="5618160"/>
            <a:ext cx="1086300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Ejemplo: Triángulo de Sierpinsky</a:t>
            </a:r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"/>
          <p:cNvGrpSpPr/>
          <p:nvPr/>
        </p:nvGrpSpPr>
        <p:grpSpPr>
          <a:xfrm>
            <a:off x="5045760" y="1972080"/>
            <a:ext cx="6299280" cy="3934800"/>
            <a:chOff x="5045760" y="1972080"/>
            <a:chExt cx="6299280" cy="3934800"/>
          </a:xfrm>
        </p:grpSpPr>
        <p:sp>
          <p:nvSpPr>
            <p:cNvPr id="182" name="CustomShape 2"/>
            <p:cNvSpPr/>
            <p:nvPr/>
          </p:nvSpPr>
          <p:spPr>
            <a:xfrm>
              <a:off x="5045760" y="2694960"/>
              <a:ext cx="2745720" cy="3211920"/>
            </a:xfrm>
            <a:custGeom>
              <a:avLst/>
              <a:gdLst/>
              <a:ahLst/>
              <a:cxnLst/>
              <a:rect l="l" t="t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3"/>
            <p:cNvSpPr/>
            <p:nvPr/>
          </p:nvSpPr>
          <p:spPr>
            <a:xfrm>
              <a:off x="5814720" y="1998000"/>
              <a:ext cx="2081160" cy="1307160"/>
            </a:xfrm>
            <a:custGeom>
              <a:avLst/>
              <a:gdLst/>
              <a:ahLst/>
              <a:cxnLst/>
              <a:rect l="l" t="t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4"/>
            <p:cNvSpPr/>
            <p:nvPr/>
          </p:nvSpPr>
          <p:spPr>
            <a:xfrm>
              <a:off x="7718400" y="2323440"/>
              <a:ext cx="3626640" cy="3020400"/>
            </a:xfrm>
            <a:custGeom>
              <a:avLst/>
              <a:gdLst/>
              <a:ahLst/>
              <a:cxnLst/>
              <a:rect l="l" t="t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5"/>
            <p:cNvSpPr/>
            <p:nvPr/>
          </p:nvSpPr>
          <p:spPr>
            <a:xfrm>
              <a:off x="8197560" y="1972080"/>
              <a:ext cx="1662840" cy="444600"/>
            </a:xfrm>
            <a:custGeom>
              <a:avLst/>
              <a:gdLst/>
              <a:ahLst/>
              <a:cxnLst/>
              <a:rect l="l" t="t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9998640" y="4836240"/>
              <a:ext cx="1175040" cy="802800"/>
            </a:xfrm>
            <a:custGeom>
              <a:avLst/>
              <a:gdLst/>
              <a:ahLst/>
              <a:cxnLst/>
              <a:rect l="l" t="t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7" name="CustomShape 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8"/>
          <p:cNvSpPr/>
          <p:nvPr/>
        </p:nvSpPr>
        <p:spPr>
          <a:xfrm>
            <a:off x="846360" y="513720"/>
            <a:ext cx="10863000" cy="398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Exige que el fractal parezca aproximadamente idéntico a diferentes escalas. Los fractales de este tipo contienen copias menores y distorsionadas de sí mismos. </a:t>
            </a:r>
            <a:endParaRPr lang="es-MX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3200" b="0" strike="noStrike" spc="-1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Matemáticamente D. Sullivan definió el concepto de conjunto cuasiauto-similar a partir del concepto de cuasi-isometría. Los fractales definidos por relaciones de recurrencia son normalmente de este tipo.</a:t>
            </a:r>
            <a:endParaRPr lang="es-MX" sz="3200" b="0" strike="noStrike" spc="-1">
              <a:latin typeface="Arial"/>
            </a:endParaRPr>
          </a:p>
        </p:txBody>
      </p:sp>
      <p:sp>
        <p:nvSpPr>
          <p:cNvPr id="189" name="CustomShape 9"/>
          <p:cNvSpPr/>
          <p:nvPr/>
        </p:nvSpPr>
        <p:spPr>
          <a:xfrm rot="16200000">
            <a:off x="-3090960" y="3079440"/>
            <a:ext cx="6857280" cy="6994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296">
                <a:solidFill>
                  <a:srgbClr val="FFFFFF"/>
                </a:solidFill>
                <a:latin typeface="Calibri"/>
                <a:ea typeface="DejaVu Sans"/>
              </a:rPr>
              <a:t>CUASIAUTOSIMILITUD	</a:t>
            </a:r>
            <a:endParaRPr lang="es-MX" sz="4000" b="0" strike="noStrike" spc="-1">
              <a:latin typeface="Arial"/>
            </a:endParaRPr>
          </a:p>
        </p:txBody>
      </p:sp>
      <p:pic>
        <p:nvPicPr>
          <p:cNvPr id="190" name="Imagen 2"/>
          <p:cNvPicPr/>
          <p:nvPr/>
        </p:nvPicPr>
        <p:blipFill>
          <a:blip r:embed="rId2"/>
          <a:stretch/>
        </p:blipFill>
        <p:spPr>
          <a:xfrm>
            <a:off x="4440240" y="4601880"/>
            <a:ext cx="3482280" cy="1810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"/>
          <p:cNvGrpSpPr/>
          <p:nvPr/>
        </p:nvGrpSpPr>
        <p:grpSpPr>
          <a:xfrm>
            <a:off x="5045760" y="1972080"/>
            <a:ext cx="6299280" cy="3934800"/>
            <a:chOff x="5045760" y="1972080"/>
            <a:chExt cx="6299280" cy="3934800"/>
          </a:xfrm>
        </p:grpSpPr>
        <p:sp>
          <p:nvSpPr>
            <p:cNvPr id="192" name="CustomShape 2"/>
            <p:cNvSpPr/>
            <p:nvPr/>
          </p:nvSpPr>
          <p:spPr>
            <a:xfrm>
              <a:off x="5045760" y="2694960"/>
              <a:ext cx="2745720" cy="3211920"/>
            </a:xfrm>
            <a:custGeom>
              <a:avLst/>
              <a:gdLst/>
              <a:ahLst/>
              <a:cxnLst/>
              <a:rect l="l" t="t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3"/>
            <p:cNvSpPr/>
            <p:nvPr/>
          </p:nvSpPr>
          <p:spPr>
            <a:xfrm>
              <a:off x="5814720" y="1998000"/>
              <a:ext cx="2081160" cy="1307160"/>
            </a:xfrm>
            <a:custGeom>
              <a:avLst/>
              <a:gdLst/>
              <a:ahLst/>
              <a:cxnLst/>
              <a:rect l="l" t="t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4"/>
            <p:cNvSpPr/>
            <p:nvPr/>
          </p:nvSpPr>
          <p:spPr>
            <a:xfrm>
              <a:off x="7718400" y="2323440"/>
              <a:ext cx="3626640" cy="3020400"/>
            </a:xfrm>
            <a:custGeom>
              <a:avLst/>
              <a:gdLst/>
              <a:ahLst/>
              <a:cxnLst/>
              <a:rect l="l" t="t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5"/>
            <p:cNvSpPr/>
            <p:nvPr/>
          </p:nvSpPr>
          <p:spPr>
            <a:xfrm>
              <a:off x="8197560" y="1972080"/>
              <a:ext cx="1662840" cy="444600"/>
            </a:xfrm>
            <a:custGeom>
              <a:avLst/>
              <a:gdLst/>
              <a:ahLst/>
              <a:cxnLst/>
              <a:rect l="l" t="t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6"/>
            <p:cNvSpPr/>
            <p:nvPr/>
          </p:nvSpPr>
          <p:spPr>
            <a:xfrm>
              <a:off x="9998640" y="4836240"/>
              <a:ext cx="1175040" cy="802800"/>
            </a:xfrm>
            <a:custGeom>
              <a:avLst/>
              <a:gdLst/>
              <a:ahLst/>
              <a:cxnLst/>
              <a:rect l="l" t="t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7" name="CustomShape 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8"/>
          <p:cNvSpPr/>
          <p:nvPr/>
        </p:nvSpPr>
        <p:spPr>
          <a:xfrm>
            <a:off x="846360" y="600120"/>
            <a:ext cx="10863000" cy="20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 el tipo más débil de autosimilitud: Se exige que el fractal tenga medidas numéricas o estadísticas que se preserven con el cambio de escala. Los fractales aleatorios son ejemplos de fractales de este tipo.</a:t>
            </a:r>
            <a:endParaRPr lang="es-MX" sz="3200" b="0" strike="noStrike" spc="-1">
              <a:latin typeface="Arial"/>
            </a:endParaRPr>
          </a:p>
        </p:txBody>
      </p:sp>
      <p:sp>
        <p:nvSpPr>
          <p:cNvPr id="199" name="CustomShape 9"/>
          <p:cNvSpPr/>
          <p:nvPr/>
        </p:nvSpPr>
        <p:spPr>
          <a:xfrm rot="16200000">
            <a:off x="-3090960" y="3079440"/>
            <a:ext cx="6857280" cy="6994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296">
                <a:solidFill>
                  <a:srgbClr val="FFFFFF"/>
                </a:solidFill>
                <a:latin typeface="Calibri"/>
                <a:ea typeface="DejaVu Sans"/>
              </a:rPr>
              <a:t>AUTOSIMILITUD ESTADÍSTICA</a:t>
            </a:r>
            <a:r>
              <a:rPr lang="en-US" sz="4000" b="1" strike="noStrike" spc="296">
                <a:solidFill>
                  <a:srgbClr val="FFFFFF"/>
                </a:solidFill>
                <a:latin typeface="Calibri"/>
                <a:ea typeface="DejaVu Sans"/>
              </a:rPr>
              <a:t>	</a:t>
            </a:r>
            <a:endParaRPr lang="es-MX" sz="4000" b="0" strike="noStrike" spc="-1">
              <a:latin typeface="Arial"/>
            </a:endParaRPr>
          </a:p>
        </p:txBody>
      </p:sp>
      <p:pic>
        <p:nvPicPr>
          <p:cNvPr id="200" name="Imagen 7"/>
          <p:cNvPicPr/>
          <p:nvPr/>
        </p:nvPicPr>
        <p:blipFill>
          <a:blip r:embed="rId2"/>
          <a:stretch/>
        </p:blipFill>
        <p:spPr>
          <a:xfrm>
            <a:off x="2199240" y="2797200"/>
            <a:ext cx="4218840" cy="290628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10"/>
          <p:cNvSpPr/>
          <p:nvPr/>
        </p:nvSpPr>
        <p:spPr>
          <a:xfrm>
            <a:off x="1092240" y="5789160"/>
            <a:ext cx="1086300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Ejemplo: Curva del dragón</a:t>
            </a:r>
            <a:endParaRPr lang="es-MX" sz="3200" b="0" strike="noStrike" spc="-1">
              <a:latin typeface="Arial"/>
            </a:endParaRPr>
          </a:p>
        </p:txBody>
      </p:sp>
      <p:pic>
        <p:nvPicPr>
          <p:cNvPr id="202" name="Imagen 11"/>
          <p:cNvPicPr/>
          <p:nvPr/>
        </p:nvPicPr>
        <p:blipFill>
          <a:blip r:embed="rId3"/>
          <a:stretch/>
        </p:blipFill>
        <p:spPr>
          <a:xfrm>
            <a:off x="7460280" y="2499840"/>
            <a:ext cx="3989880" cy="3371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1"/>
          <p:cNvGrpSpPr/>
          <p:nvPr/>
        </p:nvGrpSpPr>
        <p:grpSpPr>
          <a:xfrm>
            <a:off x="6695280" y="2922120"/>
            <a:ext cx="4741560" cy="3511080"/>
            <a:chOff x="6695280" y="2922120"/>
            <a:chExt cx="4741560" cy="3511080"/>
          </a:xfrm>
        </p:grpSpPr>
        <p:sp>
          <p:nvSpPr>
            <p:cNvPr id="204" name="CustomShape 2"/>
            <p:cNvSpPr/>
            <p:nvPr/>
          </p:nvSpPr>
          <p:spPr>
            <a:xfrm>
              <a:off x="8862480" y="2922120"/>
              <a:ext cx="1876320" cy="2429280"/>
            </a:xfrm>
            <a:custGeom>
              <a:avLst/>
              <a:gdLst/>
              <a:ahLst/>
              <a:cxnLst/>
              <a:rect l="l" t="t" r="r" b="b"/>
              <a:pathLst>
                <a:path w="2484001" h="3216063">
                  <a:moveTo>
                    <a:pt x="214881" y="2675904"/>
                  </a:moveTo>
                  <a:cubicBezTo>
                    <a:pt x="161809" y="2675904"/>
                    <a:pt x="118785" y="2718928"/>
                    <a:pt x="118785" y="2772000"/>
                  </a:cubicBezTo>
                  <a:cubicBezTo>
                    <a:pt x="118785" y="2825072"/>
                    <a:pt x="161809" y="2868096"/>
                    <a:pt x="214881" y="2868096"/>
                  </a:cubicBezTo>
                  <a:cubicBezTo>
                    <a:pt x="267953" y="2868096"/>
                    <a:pt x="310977" y="2825072"/>
                    <a:pt x="310977" y="2772000"/>
                  </a:cubicBezTo>
                  <a:cubicBezTo>
                    <a:pt x="310977" y="2718928"/>
                    <a:pt x="267953" y="2675904"/>
                    <a:pt x="214881" y="2675904"/>
                  </a:cubicBezTo>
                  <a:close/>
                  <a:moveTo>
                    <a:pt x="214881" y="2257909"/>
                  </a:moveTo>
                  <a:cubicBezTo>
                    <a:pt x="161809" y="2257909"/>
                    <a:pt x="118785" y="2300933"/>
                    <a:pt x="118785" y="2354005"/>
                  </a:cubicBezTo>
                  <a:cubicBezTo>
                    <a:pt x="118785" y="2407077"/>
                    <a:pt x="161809" y="2450101"/>
                    <a:pt x="214881" y="2450101"/>
                  </a:cubicBezTo>
                  <a:cubicBezTo>
                    <a:pt x="267953" y="2450101"/>
                    <a:pt x="310977" y="2407077"/>
                    <a:pt x="310977" y="2354005"/>
                  </a:cubicBezTo>
                  <a:cubicBezTo>
                    <a:pt x="310977" y="2300933"/>
                    <a:pt x="267953" y="2257909"/>
                    <a:pt x="214881" y="2257909"/>
                  </a:cubicBezTo>
                  <a:close/>
                  <a:moveTo>
                    <a:pt x="214881" y="1839914"/>
                  </a:moveTo>
                  <a:cubicBezTo>
                    <a:pt x="161809" y="1839914"/>
                    <a:pt x="118785" y="1882938"/>
                    <a:pt x="118785" y="1936010"/>
                  </a:cubicBezTo>
                  <a:cubicBezTo>
                    <a:pt x="118785" y="1989082"/>
                    <a:pt x="161809" y="2032106"/>
                    <a:pt x="214881" y="2032106"/>
                  </a:cubicBezTo>
                  <a:cubicBezTo>
                    <a:pt x="267953" y="2032106"/>
                    <a:pt x="310977" y="1989082"/>
                    <a:pt x="310977" y="1936010"/>
                  </a:cubicBezTo>
                  <a:cubicBezTo>
                    <a:pt x="310977" y="1882938"/>
                    <a:pt x="267953" y="1839914"/>
                    <a:pt x="214881" y="1839914"/>
                  </a:cubicBezTo>
                  <a:close/>
                  <a:moveTo>
                    <a:pt x="214881" y="1421919"/>
                  </a:moveTo>
                  <a:cubicBezTo>
                    <a:pt x="161809" y="1421919"/>
                    <a:pt x="118785" y="1464943"/>
                    <a:pt x="118785" y="1518015"/>
                  </a:cubicBezTo>
                  <a:cubicBezTo>
                    <a:pt x="118785" y="1571087"/>
                    <a:pt x="161809" y="1614111"/>
                    <a:pt x="214881" y="1614111"/>
                  </a:cubicBezTo>
                  <a:cubicBezTo>
                    <a:pt x="267953" y="1614111"/>
                    <a:pt x="310977" y="1571087"/>
                    <a:pt x="310977" y="1518015"/>
                  </a:cubicBezTo>
                  <a:cubicBezTo>
                    <a:pt x="310977" y="1464943"/>
                    <a:pt x="267953" y="1421919"/>
                    <a:pt x="214881" y="1421919"/>
                  </a:cubicBezTo>
                  <a:close/>
                  <a:moveTo>
                    <a:pt x="214881" y="1003924"/>
                  </a:moveTo>
                  <a:cubicBezTo>
                    <a:pt x="161809" y="1003924"/>
                    <a:pt x="118785" y="1046948"/>
                    <a:pt x="118785" y="1100020"/>
                  </a:cubicBezTo>
                  <a:cubicBezTo>
                    <a:pt x="118785" y="1153092"/>
                    <a:pt x="161809" y="1196116"/>
                    <a:pt x="214881" y="1196116"/>
                  </a:cubicBezTo>
                  <a:cubicBezTo>
                    <a:pt x="267953" y="1196116"/>
                    <a:pt x="310977" y="1153092"/>
                    <a:pt x="310977" y="1100020"/>
                  </a:cubicBezTo>
                  <a:cubicBezTo>
                    <a:pt x="310977" y="1046948"/>
                    <a:pt x="267953" y="1003924"/>
                    <a:pt x="214881" y="1003924"/>
                  </a:cubicBezTo>
                  <a:close/>
                  <a:moveTo>
                    <a:pt x="214881" y="585929"/>
                  </a:moveTo>
                  <a:cubicBezTo>
                    <a:pt x="161809" y="585929"/>
                    <a:pt x="118785" y="628953"/>
                    <a:pt x="118785" y="682025"/>
                  </a:cubicBezTo>
                  <a:cubicBezTo>
                    <a:pt x="118785" y="735097"/>
                    <a:pt x="161809" y="778121"/>
                    <a:pt x="214881" y="778121"/>
                  </a:cubicBezTo>
                  <a:cubicBezTo>
                    <a:pt x="267953" y="778121"/>
                    <a:pt x="310977" y="735097"/>
                    <a:pt x="310977" y="682025"/>
                  </a:cubicBezTo>
                  <a:cubicBezTo>
                    <a:pt x="310977" y="628953"/>
                    <a:pt x="267953" y="585929"/>
                    <a:pt x="214881" y="585929"/>
                  </a:cubicBezTo>
                  <a:close/>
                  <a:moveTo>
                    <a:pt x="214881" y="167934"/>
                  </a:moveTo>
                  <a:cubicBezTo>
                    <a:pt x="161809" y="167934"/>
                    <a:pt x="118785" y="210958"/>
                    <a:pt x="118785" y="264030"/>
                  </a:cubicBezTo>
                  <a:cubicBezTo>
                    <a:pt x="118785" y="317102"/>
                    <a:pt x="161809" y="360126"/>
                    <a:pt x="214881" y="360126"/>
                  </a:cubicBezTo>
                  <a:cubicBezTo>
                    <a:pt x="267953" y="360126"/>
                    <a:pt x="310977" y="317102"/>
                    <a:pt x="310977" y="264030"/>
                  </a:cubicBezTo>
                  <a:cubicBezTo>
                    <a:pt x="310977" y="210958"/>
                    <a:pt x="267953" y="167934"/>
                    <a:pt x="214881" y="167934"/>
                  </a:cubicBezTo>
                  <a:close/>
                  <a:moveTo>
                    <a:pt x="0" y="0"/>
                  </a:moveTo>
                  <a:lnTo>
                    <a:pt x="2484001" y="0"/>
                  </a:lnTo>
                  <a:lnTo>
                    <a:pt x="2484001" y="232022"/>
                  </a:lnTo>
                  <a:lnTo>
                    <a:pt x="2484001" y="500040"/>
                  </a:lnTo>
                  <a:lnTo>
                    <a:pt x="2484001" y="732062"/>
                  </a:lnTo>
                  <a:lnTo>
                    <a:pt x="0" y="3216063"/>
                  </a:lnTo>
                  <a:lnTo>
                    <a:pt x="0" y="2984041"/>
                  </a:lnTo>
                  <a:lnTo>
                    <a:pt x="0" y="232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05" name="Group 3"/>
            <p:cNvGrpSpPr/>
            <p:nvPr/>
          </p:nvGrpSpPr>
          <p:grpSpPr>
            <a:xfrm>
              <a:off x="6695280" y="3335400"/>
              <a:ext cx="4741560" cy="3097800"/>
              <a:chOff x="6695280" y="3335400"/>
              <a:chExt cx="4741560" cy="3097800"/>
            </a:xfrm>
          </p:grpSpPr>
          <p:sp>
            <p:nvSpPr>
              <p:cNvPr id="206" name="CustomShape 4"/>
              <p:cNvSpPr/>
              <p:nvPr/>
            </p:nvSpPr>
            <p:spPr>
              <a:xfrm flipH="1">
                <a:off x="6694920" y="6117480"/>
                <a:ext cx="1960200" cy="315720"/>
              </a:xfrm>
              <a:custGeom>
                <a:avLst/>
                <a:gdLst/>
                <a:ahLst/>
                <a:cxnLst/>
                <a:rect l="l" t="t" r="r" b="b"/>
                <a:pathLst>
                  <a:path w="4071019" h="838698">
                    <a:moveTo>
                      <a:pt x="0" y="0"/>
                    </a:moveTo>
                    <a:lnTo>
                      <a:pt x="0" y="0"/>
                    </a:lnTo>
                    <a:cubicBezTo>
                      <a:pt x="107950" y="19050"/>
                      <a:pt x="386654" y="-32693"/>
                      <a:pt x="323850" y="57150"/>
                    </a:cubicBezTo>
                    <a:cubicBezTo>
                      <a:pt x="233116" y="186948"/>
                      <a:pt x="70540" y="342942"/>
                      <a:pt x="238125" y="352425"/>
                    </a:cubicBezTo>
                    <a:cubicBezTo>
                      <a:pt x="482600" y="320675"/>
                      <a:pt x="985493" y="129899"/>
                      <a:pt x="971550" y="257175"/>
                    </a:cubicBezTo>
                    <a:cubicBezTo>
                      <a:pt x="942229" y="426333"/>
                      <a:pt x="475587" y="595492"/>
                      <a:pt x="704684" y="629478"/>
                    </a:cubicBezTo>
                    <a:cubicBezTo>
                      <a:pt x="963446" y="669165"/>
                      <a:pt x="2681964" y="361122"/>
                      <a:pt x="2524125" y="495300"/>
                    </a:cubicBezTo>
                    <a:cubicBezTo>
                      <a:pt x="2413000" y="609600"/>
                      <a:pt x="1912261" y="851121"/>
                      <a:pt x="2190750" y="838200"/>
                    </a:cubicBezTo>
                    <a:lnTo>
                      <a:pt x="4071019" y="693716"/>
                    </a:lnTo>
                  </a:path>
                </a:pathLst>
              </a:custGeom>
              <a:noFill/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207" name="Group 5"/>
              <p:cNvGrpSpPr/>
              <p:nvPr/>
            </p:nvGrpSpPr>
            <p:grpSpPr>
              <a:xfrm>
                <a:off x="8429760" y="3335400"/>
                <a:ext cx="3007080" cy="3002040"/>
                <a:chOff x="8429760" y="3335400"/>
                <a:chExt cx="3007080" cy="3002040"/>
              </a:xfrm>
            </p:grpSpPr>
            <p:grpSp>
              <p:nvGrpSpPr>
                <p:cNvPr id="208" name="Group 6"/>
                <p:cNvGrpSpPr/>
                <p:nvPr/>
              </p:nvGrpSpPr>
              <p:grpSpPr>
                <a:xfrm>
                  <a:off x="8429760" y="5426280"/>
                  <a:ext cx="908640" cy="911160"/>
                  <a:chOff x="8429760" y="5426280"/>
                  <a:chExt cx="908640" cy="911160"/>
                </a:xfrm>
              </p:grpSpPr>
              <p:sp>
                <p:nvSpPr>
                  <p:cNvPr id="209" name="CustomShape 7"/>
                  <p:cNvSpPr/>
                  <p:nvPr/>
                </p:nvSpPr>
                <p:spPr>
                  <a:xfrm rot="2700000">
                    <a:off x="8577720" y="5546520"/>
                    <a:ext cx="612360" cy="672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2378" h="1800199">
                        <a:moveTo>
                          <a:pt x="0" y="0"/>
                        </a:moveTo>
                        <a:lnTo>
                          <a:pt x="1802378" y="0"/>
                        </a:lnTo>
                        <a:lnTo>
                          <a:pt x="1802378" y="289727"/>
                        </a:lnTo>
                        <a:lnTo>
                          <a:pt x="1801366" y="289727"/>
                        </a:lnTo>
                        <a:lnTo>
                          <a:pt x="901188" y="1800199"/>
                        </a:lnTo>
                        <a:lnTo>
                          <a:pt x="1012" y="289727"/>
                        </a:lnTo>
                        <a:lnTo>
                          <a:pt x="0" y="289727"/>
                        </a:lnTo>
                        <a:lnTo>
                          <a:pt x="0" y="28803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0D497"/>
                      </a:gs>
                      <a:gs pos="50000">
                        <a:srgbClr val="B0D497"/>
                      </a:gs>
                      <a:gs pos="100000">
                        <a:srgbClr val="B0D497"/>
                      </a:gs>
                    </a:gsLst>
                    <a:lin ang="198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210" name="CustomShape 8"/>
                  <p:cNvSpPr/>
                  <p:nvPr/>
                </p:nvSpPr>
                <p:spPr>
                  <a:xfrm rot="2700000">
                    <a:off x="8605440" y="5492880"/>
                    <a:ext cx="464040" cy="667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043" h="1787331">
                        <a:moveTo>
                          <a:pt x="0" y="0"/>
                        </a:moveTo>
                        <a:lnTo>
                          <a:pt x="1359043" y="0"/>
                        </a:lnTo>
                        <a:lnTo>
                          <a:pt x="1359043" y="212596"/>
                        </a:lnTo>
                        <a:lnTo>
                          <a:pt x="893519" y="1787331"/>
                        </a:lnTo>
                        <a:lnTo>
                          <a:pt x="1012" y="289727"/>
                        </a:lnTo>
                        <a:lnTo>
                          <a:pt x="0" y="289727"/>
                        </a:lnTo>
                        <a:lnTo>
                          <a:pt x="0" y="28803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EDCAA"/>
                      </a:gs>
                      <a:gs pos="50000">
                        <a:srgbClr val="BEDCAA"/>
                      </a:gs>
                      <a:gs pos="100000">
                        <a:srgbClr val="BEDCAA"/>
                      </a:gs>
                    </a:gsLst>
                    <a:lin ang="198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211" name="CustomShape 9"/>
                  <p:cNvSpPr/>
                  <p:nvPr/>
                </p:nvSpPr>
                <p:spPr>
                  <a:xfrm rot="2700000">
                    <a:off x="8628120" y="5437080"/>
                    <a:ext cx="307440" cy="668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843" h="1789890">
                        <a:moveTo>
                          <a:pt x="0" y="0"/>
                        </a:moveTo>
                        <a:lnTo>
                          <a:pt x="897414" y="0"/>
                        </a:lnTo>
                        <a:lnTo>
                          <a:pt x="901843" y="212596"/>
                        </a:lnTo>
                        <a:lnTo>
                          <a:pt x="895045" y="1789890"/>
                        </a:lnTo>
                        <a:lnTo>
                          <a:pt x="1012" y="289727"/>
                        </a:lnTo>
                        <a:lnTo>
                          <a:pt x="0" y="289727"/>
                        </a:lnTo>
                        <a:lnTo>
                          <a:pt x="0" y="28803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4E8C6"/>
                      </a:gs>
                      <a:gs pos="50000">
                        <a:srgbClr val="D4E8C6"/>
                      </a:gs>
                      <a:gs pos="100000">
                        <a:srgbClr val="D4E8C6"/>
                      </a:gs>
                    </a:gsLst>
                    <a:lin ang="198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212" name="CustomShape 10"/>
                  <p:cNvSpPr/>
                  <p:nvPr/>
                </p:nvSpPr>
                <p:spPr>
                  <a:xfrm rot="2700000">
                    <a:off x="8628120" y="5436000"/>
                    <a:ext cx="305640" cy="669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6246" h="1791906">
                        <a:moveTo>
                          <a:pt x="0" y="0"/>
                        </a:moveTo>
                        <a:lnTo>
                          <a:pt x="440115" y="0"/>
                        </a:lnTo>
                        <a:lnTo>
                          <a:pt x="452263" y="212596"/>
                        </a:lnTo>
                        <a:lnTo>
                          <a:pt x="896246" y="1791906"/>
                        </a:lnTo>
                        <a:lnTo>
                          <a:pt x="1012" y="289727"/>
                        </a:lnTo>
                        <a:lnTo>
                          <a:pt x="0" y="289727"/>
                        </a:lnTo>
                        <a:lnTo>
                          <a:pt x="0" y="28803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2F0D9"/>
                      </a:gs>
                      <a:gs pos="50000">
                        <a:srgbClr val="E2F0D9"/>
                      </a:gs>
                      <a:gs pos="100000">
                        <a:srgbClr val="E2F0D9"/>
                      </a:gs>
                    </a:gsLst>
                    <a:lin ang="198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213" name="CustomShape 11"/>
                  <p:cNvSpPr/>
                  <p:nvPr/>
                </p:nvSpPr>
                <p:spPr>
                  <a:xfrm rot="2700000">
                    <a:off x="8636040" y="5988240"/>
                    <a:ext cx="138600" cy="152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1810" h="1800199">
                        <a:moveTo>
                          <a:pt x="229620" y="140779"/>
                        </a:moveTo>
                        <a:cubicBezTo>
                          <a:pt x="334730" y="140779"/>
                          <a:pt x="422984" y="212958"/>
                          <a:pt x="445844" y="310765"/>
                        </a:cubicBezTo>
                        <a:lnTo>
                          <a:pt x="454300" y="310765"/>
                        </a:lnTo>
                        <a:lnTo>
                          <a:pt x="462757" y="310765"/>
                        </a:lnTo>
                        <a:cubicBezTo>
                          <a:pt x="485617" y="212958"/>
                          <a:pt x="573869" y="140779"/>
                          <a:pt x="678980" y="140779"/>
                        </a:cubicBezTo>
                        <a:cubicBezTo>
                          <a:pt x="784090" y="140779"/>
                          <a:pt x="872344" y="212958"/>
                          <a:pt x="895204" y="310765"/>
                        </a:cubicBezTo>
                        <a:lnTo>
                          <a:pt x="903659" y="310765"/>
                        </a:lnTo>
                        <a:lnTo>
                          <a:pt x="903660" y="310765"/>
                        </a:lnTo>
                        <a:lnTo>
                          <a:pt x="912116" y="310765"/>
                        </a:lnTo>
                        <a:cubicBezTo>
                          <a:pt x="934976" y="212958"/>
                          <a:pt x="1023228" y="140779"/>
                          <a:pt x="1128339" y="140779"/>
                        </a:cubicBezTo>
                        <a:cubicBezTo>
                          <a:pt x="1233450" y="140779"/>
                          <a:pt x="1321703" y="212958"/>
                          <a:pt x="1344563" y="310765"/>
                        </a:cubicBezTo>
                        <a:lnTo>
                          <a:pt x="1353019" y="310765"/>
                        </a:lnTo>
                        <a:lnTo>
                          <a:pt x="1361476" y="310765"/>
                        </a:lnTo>
                        <a:cubicBezTo>
                          <a:pt x="1384336" y="212958"/>
                          <a:pt x="1472588" y="140779"/>
                          <a:pt x="1577699" y="140779"/>
                        </a:cubicBezTo>
                        <a:cubicBezTo>
                          <a:pt x="1680932" y="140779"/>
                          <a:pt x="1767904" y="210402"/>
                          <a:pt x="1791810" y="305762"/>
                        </a:cubicBezTo>
                        <a:lnTo>
                          <a:pt x="901188" y="1800199"/>
                        </a:lnTo>
                        <a:lnTo>
                          <a:pt x="13460" y="310615"/>
                        </a:lnTo>
                        <a:cubicBezTo>
                          <a:pt x="36351" y="212881"/>
                          <a:pt x="124565" y="140779"/>
                          <a:pt x="229620" y="140779"/>
                        </a:cubicBezTo>
                        <a:close/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4940" y="0"/>
                        </a:lnTo>
                        <a:lnTo>
                          <a:pt x="4940" y="296318"/>
                        </a:lnTo>
                        <a:lnTo>
                          <a:pt x="1012" y="289727"/>
                        </a:lnTo>
                        <a:lnTo>
                          <a:pt x="1" y="289727"/>
                        </a:lnTo>
                        <a:lnTo>
                          <a:pt x="0" y="289727"/>
                        </a:lnTo>
                        <a:lnTo>
                          <a:pt x="0" y="28803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15000">
                        <a:srgbClr val="385623"/>
                      </a:gs>
                      <a:gs pos="100000">
                        <a:srgbClr val="A9D18E"/>
                      </a:gs>
                    </a:gsLst>
                    <a:lin ang="108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grpSp>
              <p:nvGrpSpPr>
                <p:cNvPr id="214" name="Group 12"/>
                <p:cNvGrpSpPr/>
                <p:nvPr/>
              </p:nvGrpSpPr>
              <p:grpSpPr>
                <a:xfrm>
                  <a:off x="8873640" y="3420000"/>
                  <a:ext cx="2471760" cy="2477520"/>
                  <a:chOff x="8873640" y="3420000"/>
                  <a:chExt cx="2471760" cy="2477520"/>
                </a:xfrm>
              </p:grpSpPr>
              <p:grpSp>
                <p:nvGrpSpPr>
                  <p:cNvPr id="215" name="Group 13"/>
                  <p:cNvGrpSpPr/>
                  <p:nvPr/>
                </p:nvGrpSpPr>
                <p:grpSpPr>
                  <a:xfrm>
                    <a:off x="8873640" y="4777560"/>
                    <a:ext cx="1113840" cy="1119960"/>
                    <a:chOff x="8873640" y="4777560"/>
                    <a:chExt cx="1113840" cy="1119960"/>
                  </a:xfrm>
                </p:grpSpPr>
                <p:sp>
                  <p:nvSpPr>
                    <p:cNvPr id="216" name="CustomShape 14"/>
                    <p:cNvSpPr/>
                    <p:nvPr/>
                  </p:nvSpPr>
                  <p:spPr>
                    <a:xfrm rot="2700000">
                      <a:off x="9186120" y="4707720"/>
                      <a:ext cx="204480" cy="9687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061" h="4392488">
                          <a:moveTo>
                            <a:pt x="0" y="0"/>
                          </a:moveTo>
                          <a:lnTo>
                            <a:pt x="571061" y="0"/>
                          </a:lnTo>
                          <a:lnTo>
                            <a:pt x="571061" y="4392488"/>
                          </a:lnTo>
                          <a:lnTo>
                            <a:pt x="560315" y="4392488"/>
                          </a:lnTo>
                          <a:cubicBezTo>
                            <a:pt x="531263" y="4268191"/>
                            <a:pt x="419108" y="4176464"/>
                            <a:pt x="285530" y="4176464"/>
                          </a:cubicBezTo>
                          <a:cubicBezTo>
                            <a:pt x="151952" y="4176464"/>
                            <a:pt x="39798" y="4268191"/>
                            <a:pt x="10747" y="4392488"/>
                          </a:cubicBezTo>
                          <a:lnTo>
                            <a:pt x="0" y="4392488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217" name="CustomShape 15"/>
                    <p:cNvSpPr/>
                    <p:nvPr/>
                  </p:nvSpPr>
                  <p:spPr>
                    <a:xfrm rot="2700000">
                      <a:off x="9331200" y="4852800"/>
                      <a:ext cx="204480" cy="9687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061" h="4392488">
                          <a:moveTo>
                            <a:pt x="0" y="0"/>
                          </a:moveTo>
                          <a:lnTo>
                            <a:pt x="571061" y="0"/>
                          </a:lnTo>
                          <a:lnTo>
                            <a:pt x="571061" y="4392488"/>
                          </a:lnTo>
                          <a:lnTo>
                            <a:pt x="560315" y="4392488"/>
                          </a:lnTo>
                          <a:cubicBezTo>
                            <a:pt x="531263" y="4268191"/>
                            <a:pt x="419108" y="4176464"/>
                            <a:pt x="285530" y="4176464"/>
                          </a:cubicBezTo>
                          <a:cubicBezTo>
                            <a:pt x="151952" y="4176464"/>
                            <a:pt x="39798" y="4268191"/>
                            <a:pt x="10747" y="4392488"/>
                          </a:cubicBezTo>
                          <a:lnTo>
                            <a:pt x="0" y="4392488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218" name="CustomShape 16"/>
                    <p:cNvSpPr/>
                    <p:nvPr/>
                  </p:nvSpPr>
                  <p:spPr>
                    <a:xfrm rot="2700000">
                      <a:off x="9470160" y="4998240"/>
                      <a:ext cx="204480" cy="9687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061" h="4392488">
                          <a:moveTo>
                            <a:pt x="0" y="0"/>
                          </a:moveTo>
                          <a:lnTo>
                            <a:pt x="571061" y="0"/>
                          </a:lnTo>
                          <a:lnTo>
                            <a:pt x="571061" y="4392488"/>
                          </a:lnTo>
                          <a:lnTo>
                            <a:pt x="560315" y="4392488"/>
                          </a:lnTo>
                          <a:cubicBezTo>
                            <a:pt x="531263" y="4268191"/>
                            <a:pt x="419108" y="4176464"/>
                            <a:pt x="285530" y="4176464"/>
                          </a:cubicBezTo>
                          <a:cubicBezTo>
                            <a:pt x="151952" y="4176464"/>
                            <a:pt x="39798" y="4268191"/>
                            <a:pt x="10747" y="4392488"/>
                          </a:cubicBezTo>
                          <a:lnTo>
                            <a:pt x="0" y="439248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219" name="Group 17"/>
                  <p:cNvGrpSpPr/>
                  <p:nvPr/>
                </p:nvGrpSpPr>
                <p:grpSpPr>
                  <a:xfrm>
                    <a:off x="9552960" y="3420000"/>
                    <a:ext cx="1792440" cy="1798920"/>
                    <a:chOff x="9552960" y="3420000"/>
                    <a:chExt cx="1792440" cy="1798920"/>
                  </a:xfrm>
                </p:grpSpPr>
                <p:sp>
                  <p:nvSpPr>
                    <p:cNvPr id="220" name="CustomShape 18"/>
                    <p:cNvSpPr/>
                    <p:nvPr/>
                  </p:nvSpPr>
                  <p:spPr>
                    <a:xfrm rot="2700000">
                      <a:off x="10488600" y="3500280"/>
                      <a:ext cx="204480" cy="192852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221" name="CustomShape 19"/>
                    <p:cNvSpPr/>
                    <p:nvPr/>
                  </p:nvSpPr>
                  <p:spPr>
                    <a:xfrm rot="2700000">
                      <a:off x="10350000" y="3355200"/>
                      <a:ext cx="204480" cy="192852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222" name="CustomShape 20"/>
                    <p:cNvSpPr/>
                    <p:nvPr/>
                  </p:nvSpPr>
                  <p:spPr>
                    <a:xfrm rot="2700000">
                      <a:off x="10204560" y="3209760"/>
                      <a:ext cx="204480" cy="192852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  <p:sp>
              <p:nvSpPr>
                <p:cNvPr id="223" name="CustomShape 21"/>
                <p:cNvSpPr/>
                <p:nvPr/>
              </p:nvSpPr>
              <p:spPr>
                <a:xfrm rot="13500000" flipH="1" flipV="1">
                  <a:off x="10826280" y="3517560"/>
                  <a:ext cx="615600" cy="239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024" h="555383">
                      <a:moveTo>
                        <a:pt x="0" y="277692"/>
                      </a:moveTo>
                      <a:lnTo>
                        <a:pt x="217427" y="0"/>
                      </a:lnTo>
                      <a:lnTo>
                        <a:pt x="486072" y="0"/>
                      </a:lnTo>
                      <a:lnTo>
                        <a:pt x="713024" y="277692"/>
                      </a:lnTo>
                      <a:lnTo>
                        <a:pt x="490834" y="553001"/>
                      </a:lnTo>
                      <a:lnTo>
                        <a:pt x="231715" y="555383"/>
                      </a:lnTo>
                      <a:lnTo>
                        <a:pt x="0" y="277692"/>
                      </a:lnTo>
                      <a:close/>
                    </a:path>
                  </a:pathLst>
                </a:custGeom>
                <a:blipFill rotWithShape="0">
                  <a:blip r:embed="rId2"/>
                  <a:tile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24" name="CustomShape 22"/>
                <p:cNvSpPr/>
                <p:nvPr/>
              </p:nvSpPr>
              <p:spPr>
                <a:xfrm rot="2700000">
                  <a:off x="11049480" y="3591360"/>
                  <a:ext cx="169920" cy="9252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sp>
          <p:nvSpPr>
            <p:cNvPr id="225" name="CustomShape 23"/>
            <p:cNvSpPr/>
            <p:nvPr/>
          </p:nvSpPr>
          <p:spPr>
            <a:xfrm rot="10800000">
              <a:off x="9552960" y="3907800"/>
              <a:ext cx="1876320" cy="2253960"/>
            </a:xfrm>
            <a:custGeom>
              <a:avLst/>
              <a:gdLst/>
              <a:ahLst/>
              <a:cxnLst/>
              <a:rect l="l" t="t" r="r" b="b"/>
              <a:pathLst>
                <a:path w="2484001" h="2984041">
                  <a:moveTo>
                    <a:pt x="198155" y="398133"/>
                  </a:moveTo>
                  <a:cubicBezTo>
                    <a:pt x="251227" y="398133"/>
                    <a:pt x="294251" y="355109"/>
                    <a:pt x="294251" y="302037"/>
                  </a:cubicBezTo>
                  <a:cubicBezTo>
                    <a:pt x="294251" y="248965"/>
                    <a:pt x="251227" y="205941"/>
                    <a:pt x="198155" y="205941"/>
                  </a:cubicBezTo>
                  <a:cubicBezTo>
                    <a:pt x="145083" y="205941"/>
                    <a:pt x="102059" y="248965"/>
                    <a:pt x="102059" y="302037"/>
                  </a:cubicBezTo>
                  <a:cubicBezTo>
                    <a:pt x="102059" y="355109"/>
                    <a:pt x="145083" y="398133"/>
                    <a:pt x="198155" y="398133"/>
                  </a:cubicBezTo>
                  <a:close/>
                  <a:moveTo>
                    <a:pt x="198155" y="816128"/>
                  </a:moveTo>
                  <a:cubicBezTo>
                    <a:pt x="251227" y="816128"/>
                    <a:pt x="294251" y="773104"/>
                    <a:pt x="294251" y="720032"/>
                  </a:cubicBezTo>
                  <a:cubicBezTo>
                    <a:pt x="294251" y="666960"/>
                    <a:pt x="251227" y="623936"/>
                    <a:pt x="198155" y="623936"/>
                  </a:cubicBezTo>
                  <a:cubicBezTo>
                    <a:pt x="145083" y="623936"/>
                    <a:pt x="102059" y="666960"/>
                    <a:pt x="102059" y="720032"/>
                  </a:cubicBezTo>
                  <a:cubicBezTo>
                    <a:pt x="102059" y="773104"/>
                    <a:pt x="145083" y="816128"/>
                    <a:pt x="198155" y="816128"/>
                  </a:cubicBezTo>
                  <a:close/>
                  <a:moveTo>
                    <a:pt x="198155" y="1234123"/>
                  </a:moveTo>
                  <a:cubicBezTo>
                    <a:pt x="251227" y="1234123"/>
                    <a:pt x="294251" y="1191099"/>
                    <a:pt x="294251" y="1138027"/>
                  </a:cubicBezTo>
                  <a:cubicBezTo>
                    <a:pt x="294251" y="1084955"/>
                    <a:pt x="251227" y="1041931"/>
                    <a:pt x="198155" y="1041931"/>
                  </a:cubicBezTo>
                  <a:cubicBezTo>
                    <a:pt x="145083" y="1041931"/>
                    <a:pt x="102059" y="1084955"/>
                    <a:pt x="102059" y="1138027"/>
                  </a:cubicBezTo>
                  <a:cubicBezTo>
                    <a:pt x="102059" y="1191099"/>
                    <a:pt x="145083" y="1234123"/>
                    <a:pt x="198155" y="1234123"/>
                  </a:cubicBezTo>
                  <a:close/>
                  <a:moveTo>
                    <a:pt x="198155" y="1652118"/>
                  </a:moveTo>
                  <a:cubicBezTo>
                    <a:pt x="251227" y="1652118"/>
                    <a:pt x="294251" y="1609094"/>
                    <a:pt x="294251" y="1556022"/>
                  </a:cubicBezTo>
                  <a:cubicBezTo>
                    <a:pt x="294251" y="1502950"/>
                    <a:pt x="251227" y="1459926"/>
                    <a:pt x="198155" y="1459926"/>
                  </a:cubicBezTo>
                  <a:cubicBezTo>
                    <a:pt x="145083" y="1459926"/>
                    <a:pt x="102059" y="1502950"/>
                    <a:pt x="102059" y="1556022"/>
                  </a:cubicBezTo>
                  <a:cubicBezTo>
                    <a:pt x="102059" y="1609094"/>
                    <a:pt x="145083" y="1652118"/>
                    <a:pt x="198155" y="1652118"/>
                  </a:cubicBezTo>
                  <a:close/>
                  <a:moveTo>
                    <a:pt x="198155" y="2070113"/>
                  </a:moveTo>
                  <a:cubicBezTo>
                    <a:pt x="251227" y="2070113"/>
                    <a:pt x="294251" y="2027089"/>
                    <a:pt x="294251" y="1974017"/>
                  </a:cubicBezTo>
                  <a:cubicBezTo>
                    <a:pt x="294251" y="1920945"/>
                    <a:pt x="251227" y="1877921"/>
                    <a:pt x="198155" y="1877921"/>
                  </a:cubicBezTo>
                  <a:cubicBezTo>
                    <a:pt x="145083" y="1877921"/>
                    <a:pt x="102059" y="1920945"/>
                    <a:pt x="102059" y="1974017"/>
                  </a:cubicBezTo>
                  <a:cubicBezTo>
                    <a:pt x="102059" y="2027089"/>
                    <a:pt x="145083" y="2070113"/>
                    <a:pt x="198155" y="2070113"/>
                  </a:cubicBezTo>
                  <a:close/>
                  <a:moveTo>
                    <a:pt x="198155" y="2488108"/>
                  </a:moveTo>
                  <a:cubicBezTo>
                    <a:pt x="251227" y="2488108"/>
                    <a:pt x="294251" y="2445084"/>
                    <a:pt x="294251" y="2392012"/>
                  </a:cubicBezTo>
                  <a:cubicBezTo>
                    <a:pt x="294251" y="2338940"/>
                    <a:pt x="251227" y="2295916"/>
                    <a:pt x="198155" y="2295916"/>
                  </a:cubicBezTo>
                  <a:cubicBezTo>
                    <a:pt x="145083" y="2295916"/>
                    <a:pt x="102059" y="2338940"/>
                    <a:pt x="102059" y="2392012"/>
                  </a:cubicBezTo>
                  <a:cubicBezTo>
                    <a:pt x="102059" y="2445084"/>
                    <a:pt x="145083" y="2488108"/>
                    <a:pt x="198155" y="2488108"/>
                  </a:cubicBezTo>
                  <a:close/>
                  <a:moveTo>
                    <a:pt x="0" y="2984041"/>
                  </a:moveTo>
                  <a:lnTo>
                    <a:pt x="0" y="0"/>
                  </a:lnTo>
                  <a:lnTo>
                    <a:pt x="2484001" y="0"/>
                  </a:lnTo>
                  <a:lnTo>
                    <a:pt x="2484001" y="5000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6" name="CustomShape 24"/>
          <p:cNvSpPr/>
          <p:nvPr/>
        </p:nvSpPr>
        <p:spPr>
          <a:xfrm>
            <a:off x="0" y="0"/>
            <a:ext cx="12207600" cy="6857280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5"/>
          <p:cNvSpPr/>
          <p:nvPr/>
        </p:nvSpPr>
        <p:spPr>
          <a:xfrm>
            <a:off x="2275560" y="158400"/>
            <a:ext cx="803088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002060"/>
                </a:solidFill>
                <a:latin typeface="Calibri Light"/>
                <a:ea typeface="DejaVu Sans"/>
              </a:rPr>
              <a:t>CARACTERÍSTICAS DE UN FRACTAL</a:t>
            </a:r>
            <a:endParaRPr lang="es-MX" sz="4400" b="0" strike="noStrike" spc="-1">
              <a:latin typeface="Arial"/>
            </a:endParaRPr>
          </a:p>
        </p:txBody>
      </p:sp>
      <p:sp>
        <p:nvSpPr>
          <p:cNvPr id="228" name="CustomShape 26"/>
          <p:cNvSpPr/>
          <p:nvPr/>
        </p:nvSpPr>
        <p:spPr>
          <a:xfrm>
            <a:off x="1109520" y="2026800"/>
            <a:ext cx="9792720" cy="307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MX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  un  objeto  fractal  lo  aumentamos,  los elementos que aparecen vuelven a tener el mismo   aspecto   independientemente   de cual   sea   la   escala   que   utilizamos,   y formando  parte,  como  en  un  mosaico  de los   elementos   mayores.   Es   decir, estos elementos tienen una </a:t>
            </a:r>
            <a:r>
              <a:rPr lang="es-MX" sz="2800" b="0" strike="noStrike" spc="-1">
                <a:solidFill>
                  <a:srgbClr val="C00000"/>
                </a:solidFill>
                <a:latin typeface="Calibri"/>
                <a:ea typeface="DejaVu Sans"/>
              </a:rPr>
              <a:t>estructura geométrica  recursiva</a:t>
            </a:r>
            <a:r>
              <a:rPr lang="es-MX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.  </a:t>
            </a:r>
            <a:endParaRPr lang="es-MX" sz="2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2"/>
          <p:cNvSpPr/>
          <p:nvPr/>
        </p:nvSpPr>
        <p:spPr>
          <a:xfrm>
            <a:off x="1020240" y="978840"/>
            <a:ext cx="9792720" cy="350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s-MX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Los fractales desde su primera formulación tuvieron una vocación práctica   de   servir   como   modelos   para </a:t>
            </a:r>
            <a:r>
              <a:rPr lang="es-MX" sz="2800" b="0" strike="noStrike" spc="-1">
                <a:solidFill>
                  <a:srgbClr val="C00000"/>
                </a:solidFill>
                <a:latin typeface="Calibri"/>
                <a:ea typeface="DejaVu Sans"/>
              </a:rPr>
              <a:t>explicar la naturaleza</a:t>
            </a:r>
            <a:r>
              <a:rPr lang="es-MX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.</a:t>
            </a:r>
            <a:endParaRPr lang="es-MX" sz="2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2800" b="0" strike="noStrike" spc="-1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s-MX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Los fractales los encontramos en nuestra vida cotidiana.</a:t>
            </a:r>
            <a:endParaRPr lang="es-MX" sz="2800" b="0" strike="noStrike" spc="-1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s-MX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Ejemplos:</a:t>
            </a:r>
            <a:endParaRPr lang="es-MX" sz="2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2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MX" sz="2800" b="0" strike="noStrike" spc="-1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1378080" y="195840"/>
            <a:ext cx="930168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MX" sz="4400" b="1" strike="noStrike" spc="-1">
                <a:solidFill>
                  <a:srgbClr val="FFFFFF"/>
                </a:solidFill>
                <a:latin typeface="Calibri Light"/>
                <a:ea typeface="DejaVu Sans"/>
              </a:rPr>
              <a:t>CARACTERÍSTICAS DE UN FRACTAL</a:t>
            </a:r>
            <a:endParaRPr lang="es-MX" sz="4400" b="0" strike="noStrike" spc="-1">
              <a:latin typeface="Arial"/>
            </a:endParaRPr>
          </a:p>
        </p:txBody>
      </p:sp>
      <p:pic>
        <p:nvPicPr>
          <p:cNvPr id="232" name="Imagen 3"/>
          <p:cNvPicPr/>
          <p:nvPr/>
        </p:nvPicPr>
        <p:blipFill>
          <a:blip r:embed="rId2"/>
          <a:srcRect l="61104" t="28983" r="22104" b="40759"/>
          <a:stretch/>
        </p:blipFill>
        <p:spPr>
          <a:xfrm>
            <a:off x="4613400" y="3530160"/>
            <a:ext cx="2964960" cy="300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2224</TotalTime>
  <Words>731</Words>
  <Application>Microsoft Office PowerPoint</Application>
  <PresentationFormat>Panorámica</PresentationFormat>
  <Paragraphs>95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Jessica</dc:creator>
  <dc:description/>
  <cp:lastModifiedBy>Jessica</cp:lastModifiedBy>
  <cp:revision>83</cp:revision>
  <dcterms:created xsi:type="dcterms:W3CDTF">2021-06-10T00:09:32Z</dcterms:created>
  <dcterms:modified xsi:type="dcterms:W3CDTF">2021-06-21T21:30:31Z</dcterms:modified>
  <dc:language>es-MX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